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303" r:id="rId4"/>
    <p:sldId id="308" r:id="rId5"/>
    <p:sldId id="258" r:id="rId6"/>
    <p:sldId id="260" r:id="rId7"/>
    <p:sldId id="261" r:id="rId8"/>
    <p:sldId id="262" r:id="rId9"/>
    <p:sldId id="327" r:id="rId10"/>
    <p:sldId id="264" r:id="rId11"/>
    <p:sldId id="265" r:id="rId12"/>
    <p:sldId id="267" r:id="rId13"/>
    <p:sldId id="268" r:id="rId14"/>
    <p:sldId id="305" r:id="rId15"/>
    <p:sldId id="304" r:id="rId16"/>
    <p:sldId id="271" r:id="rId17"/>
    <p:sldId id="272" r:id="rId18"/>
    <p:sldId id="273" r:id="rId19"/>
    <p:sldId id="274" r:id="rId20"/>
    <p:sldId id="275" r:id="rId21"/>
    <p:sldId id="306" r:id="rId22"/>
    <p:sldId id="307" r:id="rId23"/>
    <p:sldId id="276" r:id="rId24"/>
    <p:sldId id="277" r:id="rId25"/>
    <p:sldId id="278" r:id="rId26"/>
    <p:sldId id="309" r:id="rId27"/>
    <p:sldId id="279" r:id="rId28"/>
    <p:sldId id="312" r:id="rId29"/>
    <p:sldId id="326" r:id="rId30"/>
    <p:sldId id="325" r:id="rId31"/>
    <p:sldId id="280" r:id="rId32"/>
    <p:sldId id="313" r:id="rId33"/>
    <p:sldId id="314" r:id="rId34"/>
    <p:sldId id="315" r:id="rId35"/>
    <p:sldId id="316" r:id="rId36"/>
    <p:sldId id="317" r:id="rId37"/>
    <p:sldId id="318" r:id="rId38"/>
    <p:sldId id="319" r:id="rId39"/>
    <p:sldId id="320" r:id="rId40"/>
    <p:sldId id="321" r:id="rId41"/>
    <p:sldId id="322" r:id="rId42"/>
    <p:sldId id="323" r:id="rId43"/>
    <p:sldId id="324" r:id="rId44"/>
    <p:sldId id="281" r:id="rId45"/>
    <p:sldId id="282" r:id="rId46"/>
    <p:sldId id="283" r:id="rId47"/>
    <p:sldId id="284" r:id="rId48"/>
    <p:sldId id="285" r:id="rId49"/>
    <p:sldId id="286" r:id="rId50"/>
    <p:sldId id="287" r:id="rId51"/>
    <p:sldId id="288" r:id="rId52"/>
    <p:sldId id="289" r:id="rId53"/>
    <p:sldId id="311" r:id="rId54"/>
    <p:sldId id="290" r:id="rId55"/>
    <p:sldId id="291" r:id="rId56"/>
    <p:sldId id="292" r:id="rId57"/>
    <p:sldId id="293" r:id="rId58"/>
    <p:sldId id="294" r:id="rId59"/>
    <p:sldId id="295" r:id="rId60"/>
    <p:sldId id="296" r:id="rId61"/>
    <p:sldId id="297" r:id="rId62"/>
    <p:sldId id="298" r:id="rId63"/>
    <p:sldId id="310" r:id="rId64"/>
    <p:sldId id="299" r:id="rId65"/>
    <p:sldId id="300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6" autoAdjust="0"/>
  </p:normalViewPr>
  <p:slideViewPr>
    <p:cSldViewPr>
      <p:cViewPr varScale="1">
        <p:scale>
          <a:sx n="98" d="100"/>
          <a:sy n="98" d="100"/>
        </p:scale>
        <p:origin x="116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21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1A745-6B6E-4C5A-A201-C8099F4422D4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60BCF9-AECA-4808-ADA5-9850AF566F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1A745-6B6E-4C5A-A201-C8099F4422D4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BCF9-AECA-4808-ADA5-9850AF566F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1A745-6B6E-4C5A-A201-C8099F4422D4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BCF9-AECA-4808-ADA5-9850AF566F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621A745-6B6E-4C5A-A201-C8099F4422D4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660BCF9-AECA-4808-ADA5-9850AF566F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1A745-6B6E-4C5A-A201-C8099F4422D4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BCF9-AECA-4808-ADA5-9850AF566F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1A745-6B6E-4C5A-A201-C8099F4422D4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BCF9-AECA-4808-ADA5-9850AF566F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BCF9-AECA-4808-ADA5-9850AF566F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1A745-6B6E-4C5A-A201-C8099F4422D4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1A745-6B6E-4C5A-A201-C8099F4422D4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BCF9-AECA-4808-ADA5-9850AF566F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1A745-6B6E-4C5A-A201-C8099F4422D4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BCF9-AECA-4808-ADA5-9850AF566F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621A745-6B6E-4C5A-A201-C8099F4422D4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660BCF9-AECA-4808-ADA5-9850AF566F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1A745-6B6E-4C5A-A201-C8099F4422D4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60BCF9-AECA-4808-ADA5-9850AF566F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621A745-6B6E-4C5A-A201-C8099F4422D4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0660BCF9-AECA-4808-ADA5-9850AF566F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da.gov/oc/photo/94cs3412.htm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85800"/>
            <a:ext cx="8305800" cy="2286000"/>
          </a:xfrm>
        </p:spPr>
        <p:txBody>
          <a:bodyPr/>
          <a:lstStyle/>
          <a:p>
            <a:r>
              <a:rPr lang="en-US" sz="6000" b="1" dirty="0" smtClean="0"/>
              <a:t>How to Share Trails When Equestrians are Included</a:t>
            </a:r>
            <a:endParaRPr lang="en-US" sz="60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962400"/>
            <a:ext cx="8305800" cy="2362200"/>
          </a:xfrm>
        </p:spPr>
        <p:txBody>
          <a:bodyPr/>
          <a:lstStyle/>
          <a:p>
            <a:r>
              <a:rPr lang="en-US" sz="3200" b="1" dirty="0" smtClean="0"/>
              <a:t>Phoenix , AZ 2018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4026033"/>
            <a:ext cx="3541345" cy="16267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4034139"/>
            <a:ext cx="22098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0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96c03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09800"/>
            <a:ext cx="609600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838200" y="609600"/>
            <a:ext cx="655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14695" name="Text Box 7"/>
          <p:cNvSpPr txBox="1">
            <a:spLocks noChangeArrowheads="1"/>
          </p:cNvSpPr>
          <p:nvPr/>
        </p:nvSpPr>
        <p:spPr bwMode="auto">
          <a:xfrm>
            <a:off x="914400" y="533400"/>
            <a:ext cx="6172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Monocular Vision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221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96c03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12954000" cy="788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838200" y="609600"/>
            <a:ext cx="655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914400" y="533400"/>
            <a:ext cx="6172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Monocular Vs. Binocular Vision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256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6600" b="1" smtClean="0">
                <a:latin typeface="Bradley Hand ITC" pitchFamily="66" charset="0"/>
              </a:rPr>
              <a:t>Flight vs. Fight</a:t>
            </a:r>
            <a:endParaRPr lang="en-US" sz="6600" b="1" smtClean="0">
              <a:latin typeface="Bradley Hand ITC" pitchFamily="66" charset="0"/>
            </a:endParaRP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 smtClean="0">
                <a:latin typeface="Bradley Hand ITC" pitchFamily="66" charset="0"/>
              </a:rPr>
              <a:t>Flight is to run away</a:t>
            </a:r>
          </a:p>
          <a:p>
            <a:pPr lvl="1" eaLnBrk="1" hangingPunct="1">
              <a:defRPr/>
            </a:pPr>
            <a:r>
              <a:rPr lang="en-US" sz="3600" b="1" smtClean="0">
                <a:latin typeface="Bradley Hand ITC" pitchFamily="66" charset="0"/>
              </a:rPr>
              <a:t>Startled</a:t>
            </a:r>
          </a:p>
          <a:p>
            <a:pPr eaLnBrk="1" hangingPunct="1">
              <a:defRPr/>
            </a:pPr>
            <a:r>
              <a:rPr lang="en-US" sz="4000" b="1" smtClean="0">
                <a:latin typeface="Bradley Hand ITC" pitchFamily="66" charset="0"/>
              </a:rPr>
              <a:t>Fight is usually last resort</a:t>
            </a:r>
          </a:p>
          <a:p>
            <a:pPr lvl="1" eaLnBrk="1" hangingPunct="1">
              <a:defRPr/>
            </a:pPr>
            <a:r>
              <a:rPr lang="en-US" sz="3600" b="1" smtClean="0">
                <a:latin typeface="Bradley Hand ITC" pitchFamily="66" charset="0"/>
              </a:rPr>
              <a:t>Cornered</a:t>
            </a:r>
          </a:p>
          <a:p>
            <a:pPr lvl="1" eaLnBrk="1" hangingPunct="1">
              <a:defRPr/>
            </a:pPr>
            <a:r>
              <a:rPr lang="en-US" sz="4000" b="1" smtClean="0">
                <a:latin typeface="Bradley Hand ITC" pitchFamily="66" charset="0"/>
              </a:rPr>
              <a:t>Bit or kick</a:t>
            </a:r>
          </a:p>
          <a:p>
            <a:pPr lvl="1" eaLnBrk="1" hangingPunct="1">
              <a:defRPr/>
            </a:pPr>
            <a:endParaRPr lang="en-US" sz="4000" b="1" smtClean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27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2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2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2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2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b="1" smtClean="0">
                <a:latin typeface="Bradley Hand ITC" pitchFamily="66" charset="0"/>
              </a:rPr>
              <a:t>A Horse is a Horse . . .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Bradley Hand ITC" pitchFamily="66" charset="0"/>
              </a:rPr>
              <a:t> </a:t>
            </a:r>
            <a:r>
              <a:rPr lang="en-US" sz="4800" b="1" smtClean="0">
                <a:latin typeface="Bradley Hand ITC" pitchFamily="66" charset="0"/>
              </a:rPr>
              <a:t>an average horse</a:t>
            </a:r>
          </a:p>
          <a:p>
            <a:pPr lvl="1" eaLnBrk="1" hangingPunct="1">
              <a:defRPr/>
            </a:pPr>
            <a:r>
              <a:rPr lang="en-US" sz="4400" b="1" smtClean="0">
                <a:latin typeface="Bradley Hand ITC" pitchFamily="66" charset="0"/>
              </a:rPr>
              <a:t> Travels at 3 mph.</a:t>
            </a:r>
          </a:p>
          <a:p>
            <a:pPr lvl="1" eaLnBrk="1" hangingPunct="1">
              <a:defRPr/>
            </a:pPr>
            <a:r>
              <a:rPr lang="en-US" sz="4400" b="1" smtClean="0">
                <a:latin typeface="Bradley Hand ITC" pitchFamily="66" charset="0"/>
              </a:rPr>
              <a:t> Drinks 10 gallon per day</a:t>
            </a:r>
          </a:p>
          <a:p>
            <a:pPr lvl="2" eaLnBrk="1" hangingPunct="1">
              <a:defRPr/>
            </a:pPr>
            <a:r>
              <a:rPr lang="en-US" sz="3200" b="1" smtClean="0">
                <a:latin typeface="Bradley Hand ITC" pitchFamily="66" charset="0"/>
              </a:rPr>
              <a:t>Increases with hot weather and work</a:t>
            </a:r>
          </a:p>
          <a:p>
            <a:pPr lvl="1" eaLnBrk="1" hangingPunct="1">
              <a:defRPr/>
            </a:pPr>
            <a:endParaRPr lang="en-US" sz="4400" b="1" smtClean="0">
              <a:latin typeface="Bradley Hand ITC" pitchFamily="66" charset="0"/>
            </a:endParaRPr>
          </a:p>
          <a:p>
            <a:pPr lvl="1" eaLnBrk="1" hangingPunct="1">
              <a:defRPr/>
            </a:pPr>
            <a:endParaRPr lang="en-US" sz="4800" b="1" smtClean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76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5400" smtClean="0"/>
              <a:t>Protective Behavior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600" dirty="0" smtClean="0"/>
              <a:t>Herd animals</a:t>
            </a:r>
            <a:endParaRPr lang="en-US" altLang="en-US" dirty="0" smtClean="0"/>
          </a:p>
          <a:p>
            <a:pPr marL="1139825" lvl="1" indent="-682625" eaLnBrk="1" hangingPunct="1">
              <a:defRPr/>
            </a:pPr>
            <a:r>
              <a:rPr lang="en-US" altLang="en-US" sz="3000" dirty="0" smtClean="0"/>
              <a:t>Rely on numbers for  extra ears and eyes.</a:t>
            </a:r>
          </a:p>
          <a:p>
            <a:pPr marL="1139825" lvl="1" indent="-682625" eaLnBrk="1" hangingPunct="1">
              <a:defRPr/>
            </a:pPr>
            <a:r>
              <a:rPr lang="en-US" altLang="en-US" sz="3000" dirty="0" smtClean="0"/>
              <a:t>Pecking order</a:t>
            </a:r>
          </a:p>
          <a:p>
            <a:pPr marL="1139825" lvl="1" indent="-682625" eaLnBrk="1" hangingPunct="1">
              <a:defRPr/>
            </a:pPr>
            <a:r>
              <a:rPr lang="en-US" altLang="en-US" sz="3000" dirty="0" smtClean="0"/>
              <a:t>Note: Anxiety of a lone horse</a:t>
            </a:r>
          </a:p>
          <a:p>
            <a:pPr marL="1139825" lvl="1" indent="-682625" eaLnBrk="1" hangingPunct="1">
              <a:buFontTx/>
              <a:buNone/>
              <a:defRPr/>
            </a:pPr>
            <a:endParaRPr lang="en-US" altLang="en-US" sz="2000" dirty="0" smtClean="0"/>
          </a:p>
          <a:p>
            <a:pPr eaLnBrk="1" hangingPunct="1">
              <a:defRPr/>
            </a:pPr>
            <a:r>
              <a:rPr lang="en-US" altLang="en-US" sz="3600" dirty="0" smtClean="0"/>
              <a:t>When needed horses will fight</a:t>
            </a:r>
            <a:endParaRPr lang="en-US" altLang="en-US" dirty="0" smtClean="0"/>
          </a:p>
          <a:p>
            <a:pPr marL="1139825" lvl="1" indent="-682625" eaLnBrk="1" hangingPunct="1">
              <a:defRPr/>
            </a:pPr>
            <a:r>
              <a:rPr lang="en-US" altLang="en-US" sz="3000" dirty="0" smtClean="0"/>
              <a:t>Major defenses </a:t>
            </a:r>
            <a:r>
              <a:rPr lang="en-US" altLang="en-US" sz="3000" dirty="0" smtClean="0">
                <a:sym typeface="Monotype Sorts" pitchFamily="2" charset="2"/>
              </a:rPr>
              <a:t> Kicking/biting</a:t>
            </a:r>
            <a:endParaRPr lang="en-US" altLang="en-US" sz="3000" dirty="0" smtClean="0"/>
          </a:p>
          <a:p>
            <a:pPr marL="1139825" lvl="1" indent="-682625" eaLnBrk="1" hangingPunct="1">
              <a:defRPr/>
            </a:pPr>
            <a:endParaRPr lang="en-US" altLang="en-US" sz="2000" dirty="0" smtClean="0"/>
          </a:p>
          <a:p>
            <a:pPr eaLnBrk="1" hangingPunct="1">
              <a:defRPr/>
            </a:pPr>
            <a:r>
              <a:rPr lang="en-US" altLang="en-US" sz="3600" dirty="0" smtClean="0"/>
              <a:t>Escape!!! Take Flight/bolt</a:t>
            </a:r>
          </a:p>
        </p:txBody>
      </p:sp>
    </p:spTree>
    <p:extLst>
      <p:ext uri="{BB962C8B-B14F-4D97-AF65-F5344CB8AC3E}">
        <p14:creationId xmlns:p14="http://schemas.microsoft.com/office/powerpoint/2010/main" val="309225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 bldLvl="3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07" y="228600"/>
            <a:ext cx="442129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573000"/>
            <a:ext cx="25019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228600"/>
            <a:ext cx="419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82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990600"/>
            <a:ext cx="8229600" cy="51816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11800" b="1" dirty="0" smtClean="0">
                <a:latin typeface="Bradley Hand ITC" pitchFamily="66" charset="0"/>
              </a:rPr>
              <a:t>Shared </a:t>
            </a:r>
            <a:br>
              <a:rPr lang="en-US" sz="11800" b="1" dirty="0" smtClean="0">
                <a:latin typeface="Bradley Hand ITC" pitchFamily="66" charset="0"/>
              </a:rPr>
            </a:br>
            <a:r>
              <a:rPr lang="en-US" sz="11800" b="1" dirty="0" smtClean="0">
                <a:latin typeface="Bradley Hand ITC" pitchFamily="66" charset="0"/>
              </a:rPr>
              <a:t>Use </a:t>
            </a:r>
            <a:br>
              <a:rPr lang="en-US" sz="11800" b="1" dirty="0" smtClean="0">
                <a:latin typeface="Bradley Hand ITC" pitchFamily="66" charset="0"/>
              </a:rPr>
            </a:br>
            <a:r>
              <a:rPr lang="en-US" sz="11800" b="1" dirty="0" smtClean="0">
                <a:latin typeface="Bradley Hand ITC" pitchFamily="66" charset="0"/>
              </a:rPr>
              <a:t>Trails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257800"/>
            <a:ext cx="8229600" cy="873125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9798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931987"/>
          </a:xfrm>
        </p:spPr>
        <p:txBody>
          <a:bodyPr/>
          <a:lstStyle/>
          <a:p>
            <a:pPr eaLnBrk="1" hangingPunct="1">
              <a:defRPr/>
            </a:pPr>
            <a:r>
              <a:rPr lang="en-US" sz="7200" b="1" dirty="0" smtClean="0">
                <a:latin typeface="Bradley Hand ITC" pitchFamily="66" charset="0"/>
              </a:rPr>
              <a:t>Shared Use Trails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8229600" cy="441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Non-motorized</a:t>
            </a:r>
          </a:p>
          <a:p>
            <a:pPr eaLnBrk="1" hangingPunct="1">
              <a:defRPr/>
            </a:pPr>
            <a:r>
              <a:rPr lang="en-US" sz="3200" dirty="0" smtClean="0"/>
              <a:t>Etiquette &amp; Ethics</a:t>
            </a:r>
          </a:p>
          <a:p>
            <a:pPr lvl="1" eaLnBrk="1" hangingPunct="1">
              <a:defRPr/>
            </a:pPr>
            <a:r>
              <a:rPr lang="en-US" dirty="0" smtClean="0"/>
              <a:t>Historically horses have been afforded the right of way</a:t>
            </a:r>
          </a:p>
        </p:txBody>
      </p:sp>
      <p:pic>
        <p:nvPicPr>
          <p:cNvPr id="87044" name="Picture 4" descr="sc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10000"/>
            <a:ext cx="268922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53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 smtClean="0">
                <a:latin typeface="Bradley Hand ITC" pitchFamily="66" charset="0"/>
              </a:rPr>
              <a:t>Etiquette &amp; Ethics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600" b="1" smtClean="0">
                <a:latin typeface="Bradley Hand ITC" pitchFamily="66" charset="0"/>
              </a:rPr>
              <a:t>Horses “may have the right of way”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200" b="1" smtClean="0">
                <a:latin typeface="Bradley Hand ITC" pitchFamily="66" charset="0"/>
              </a:rPr>
              <a:t>Common sense should prevail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200" b="1" smtClean="0">
                <a:latin typeface="Bradley Hand ITC" pitchFamily="66" charset="0"/>
              </a:rPr>
              <a:t>Sometimes yielding to faster traffic makes more sense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n-US" sz="2800" b="1" smtClean="0">
                <a:latin typeface="Bradley Hand ITC" pitchFamily="66" charset="0"/>
              </a:rPr>
              <a:t>Bikers from behind?????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b="1" smtClean="0">
                <a:latin typeface="Bradley Hand ITC" pitchFamily="66" charset="0"/>
              </a:rPr>
              <a:t>All trails users should call out to the unaware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b="1" smtClean="0">
                <a:latin typeface="Bradley Hand ITC" pitchFamily="66" charset="0"/>
              </a:rPr>
              <a:t>Everyone yields to  a Pack String</a:t>
            </a:r>
          </a:p>
        </p:txBody>
      </p:sp>
    </p:spTree>
    <p:extLst>
      <p:ext uri="{BB962C8B-B14F-4D97-AF65-F5344CB8AC3E}">
        <p14:creationId xmlns:p14="http://schemas.microsoft.com/office/powerpoint/2010/main" val="361772584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98" decel="100000" fill="hold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98" decel="100000" fill="hold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98" decel="100000" fill="hold"/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98" decel="100000" fill="hold"/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9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9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98" decel="100000" fill="hold"/>
                                        <p:tgtEl>
                                          <p:spTgt spid="89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/>
      <p:bldP spid="8909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550987"/>
          </a:xfrm>
        </p:spPr>
        <p:txBody>
          <a:bodyPr/>
          <a:lstStyle/>
          <a:p>
            <a:pPr eaLnBrk="1" hangingPunct="1">
              <a:defRPr/>
            </a:pPr>
            <a:r>
              <a:rPr lang="en-US" sz="8000" b="1" dirty="0" smtClean="0">
                <a:latin typeface="Bradley Hand ITC" pitchFamily="66" charset="0"/>
              </a:rPr>
              <a:t>Shared Use Trails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7244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smtClean="0">
                <a:latin typeface="Bradley Hand ITC" pitchFamily="66" charset="0"/>
              </a:rPr>
              <a:t>Safety</a:t>
            </a:r>
          </a:p>
          <a:p>
            <a:pPr eaLnBrk="1" hangingPunct="1">
              <a:defRPr/>
            </a:pPr>
            <a:r>
              <a:rPr lang="en-US" sz="3600" b="1" smtClean="0">
                <a:latin typeface="Bradley Hand ITC" pitchFamily="66" charset="0"/>
              </a:rPr>
              <a:t>Sustainability</a:t>
            </a:r>
          </a:p>
          <a:p>
            <a:pPr eaLnBrk="1" hangingPunct="1">
              <a:defRPr/>
            </a:pPr>
            <a:r>
              <a:rPr lang="en-US" sz="3600" b="1" smtClean="0">
                <a:latin typeface="Bradley Hand ITC" pitchFamily="66" charset="0"/>
              </a:rPr>
              <a:t>Usability!!!!!</a:t>
            </a:r>
          </a:p>
          <a:p>
            <a:pPr eaLnBrk="1" hangingPunct="1">
              <a:defRPr/>
            </a:pPr>
            <a:r>
              <a:rPr lang="en-US" sz="3600" b="1" smtClean="0">
                <a:latin typeface="Bradley Hand ITC" pitchFamily="66" charset="0"/>
              </a:rPr>
              <a:t>Clear Signage</a:t>
            </a:r>
          </a:p>
          <a:p>
            <a:pPr eaLnBrk="1" hangingPunct="1">
              <a:defRPr/>
            </a:pPr>
            <a:r>
              <a:rPr lang="en-US" sz="3600" b="1" smtClean="0">
                <a:latin typeface="Bradley Hand ITC" pitchFamily="66" charset="0"/>
              </a:rPr>
              <a:t>Good Maps</a:t>
            </a:r>
          </a:p>
          <a:p>
            <a:pPr lvl="2" eaLnBrk="1" hangingPunct="1">
              <a:defRPr/>
            </a:pPr>
            <a:r>
              <a:rPr lang="en-US" sz="2800" b="1" smtClean="0">
                <a:latin typeface="Bradley Hand ITC" pitchFamily="66" charset="0"/>
              </a:rPr>
              <a:t>All help reduce user-generated trails and environmental impacts</a:t>
            </a:r>
          </a:p>
        </p:txBody>
      </p:sp>
    </p:spTree>
    <p:extLst>
      <p:ext uri="{BB962C8B-B14F-4D97-AF65-F5344CB8AC3E}">
        <p14:creationId xmlns:p14="http://schemas.microsoft.com/office/powerpoint/2010/main" val="14242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04800"/>
            <a:ext cx="8153400" cy="3581400"/>
          </a:xfrm>
        </p:spPr>
        <p:txBody>
          <a:bodyPr/>
          <a:lstStyle/>
          <a:p>
            <a:pPr>
              <a:defRPr/>
            </a:pPr>
            <a:r>
              <a:rPr lang="en-US" sz="8000" b="1" dirty="0" smtClean="0">
                <a:latin typeface="Bradley Hand ITC" pitchFamily="66" charset="0"/>
              </a:rPr>
              <a:t>Trails  with</a:t>
            </a:r>
            <a:br>
              <a:rPr lang="en-US" sz="8000" b="1" dirty="0" smtClean="0">
                <a:latin typeface="Bradley Hand ITC" pitchFamily="66" charset="0"/>
              </a:rPr>
            </a:br>
            <a:r>
              <a:rPr lang="en-US" sz="8000" b="1" dirty="0" smtClean="0">
                <a:latin typeface="Bradley Hand ITC" pitchFamily="66" charset="0"/>
              </a:rPr>
              <a:t>Equestrian Use</a:t>
            </a:r>
            <a:br>
              <a:rPr lang="en-US" sz="8000" b="1" dirty="0" smtClean="0">
                <a:latin typeface="Bradley Hand ITC" pitchFamily="66" charset="0"/>
              </a:rPr>
            </a:br>
            <a:endParaRPr lang="en-US" sz="3200" b="1" dirty="0" smtClean="0">
              <a:latin typeface="Bradley Hand ITC" pitchFamily="66" charset="0"/>
            </a:endParaRPr>
          </a:p>
        </p:txBody>
      </p:sp>
      <p:pic>
        <p:nvPicPr>
          <p:cNvPr id="3075" name="Picture 4" descr="equi2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19500" y="4800600"/>
            <a:ext cx="1981200" cy="89304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95400" y="5867400"/>
            <a:ext cx="228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Bradley Hand ITC" pitchFamily="66" charset="0"/>
              </a:rPr>
              <a:t>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90800" y="4114800"/>
            <a:ext cx="403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Bradley Hand ITC" pitchFamily="66" charset="0"/>
              </a:rPr>
              <a:t> </a:t>
            </a:r>
            <a:r>
              <a:rPr lang="en-US" sz="3200" b="1" dirty="0" smtClean="0">
                <a:latin typeface="Bradley Hand ITC" pitchFamily="66" charset="0"/>
              </a:rPr>
              <a:t>  </a:t>
            </a:r>
            <a:r>
              <a:rPr lang="en-US" sz="3200" b="1" dirty="0" smtClean="0">
                <a:latin typeface="Bradley Hand ITC" pitchFamily="66" charset="0"/>
              </a:rPr>
              <a:t>Gwen &amp; Bud </a:t>
            </a:r>
            <a:r>
              <a:rPr lang="en-US" sz="3200" b="1" dirty="0" smtClean="0">
                <a:latin typeface="Bradley Hand ITC" pitchFamily="66" charset="0"/>
              </a:rPr>
              <a:t>Wills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4054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447800"/>
          </a:xfrm>
        </p:spPr>
        <p:txBody>
          <a:bodyPr/>
          <a:lstStyle/>
          <a:p>
            <a:pPr eaLnBrk="1" hangingPunct="1">
              <a:defRPr/>
            </a:pPr>
            <a:r>
              <a:rPr lang="en-US" sz="7200" b="1" dirty="0" smtClean="0">
                <a:latin typeface="Bradley Hand ITC" pitchFamily="66" charset="0"/>
              </a:rPr>
              <a:t>Safety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8768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smtClean="0">
                <a:latin typeface="Bradley Hand ITC" pitchFamily="66" charset="0"/>
              </a:rPr>
              <a:t>Clearing Height and Width</a:t>
            </a:r>
          </a:p>
          <a:p>
            <a:pPr lvl="1" eaLnBrk="1" hangingPunct="1">
              <a:defRPr/>
            </a:pPr>
            <a:r>
              <a:rPr lang="en-US" sz="3600" b="1" smtClean="0">
                <a:latin typeface="Bradley Hand ITC" pitchFamily="66" charset="0"/>
              </a:rPr>
              <a:t>Height  10’ - 12’ 	</a:t>
            </a:r>
          </a:p>
          <a:p>
            <a:pPr lvl="1" eaLnBrk="1" hangingPunct="1">
              <a:defRPr/>
            </a:pPr>
            <a:r>
              <a:rPr lang="en-US" sz="3600" b="1" smtClean="0">
                <a:latin typeface="Bradley Hand ITC" pitchFamily="66" charset="0"/>
              </a:rPr>
              <a:t>Width  at the Forest’s discretion</a:t>
            </a:r>
          </a:p>
          <a:p>
            <a:pPr eaLnBrk="1" hangingPunct="1">
              <a:defRPr/>
            </a:pPr>
            <a:r>
              <a:rPr lang="en-US" sz="3600" b="1" smtClean="0">
                <a:latin typeface="Bradley Hand ITC" pitchFamily="66" charset="0"/>
              </a:rPr>
              <a:t>Good Sight Line</a:t>
            </a:r>
          </a:p>
          <a:p>
            <a:pPr lvl="1" eaLnBrk="1" hangingPunct="1">
              <a:defRPr/>
            </a:pPr>
            <a:r>
              <a:rPr lang="en-US" sz="3600" b="1" smtClean="0">
                <a:latin typeface="Bradley Hand ITC" pitchFamily="66" charset="0"/>
              </a:rPr>
              <a:t>Bikes may be moving 2-5X faster</a:t>
            </a:r>
          </a:p>
          <a:p>
            <a:pPr eaLnBrk="1" hangingPunct="1">
              <a:defRPr/>
            </a:pPr>
            <a:r>
              <a:rPr lang="en-US" sz="3600" b="1" smtClean="0">
                <a:latin typeface="Bradley Hand ITC" pitchFamily="66" charset="0"/>
              </a:rPr>
              <a:t>Slope vs. Grade</a:t>
            </a:r>
          </a:p>
          <a:p>
            <a:pPr eaLnBrk="1" hangingPunct="1">
              <a:defRPr/>
            </a:pPr>
            <a:endParaRPr lang="en-US" sz="3600" b="1" smtClean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01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P10103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9482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7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latin typeface="Bradley Hand ITC" pitchFamily="66" charset="0"/>
              </a:rPr>
              <a:t>Clearing Height and Width</a:t>
            </a:r>
          </a:p>
        </p:txBody>
      </p:sp>
      <p:pic>
        <p:nvPicPr>
          <p:cNvPr id="126980" name="Picture 4" descr="P10103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048000"/>
            <a:ext cx="44958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48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6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Bradley Hand ITC" pitchFamily="66" charset="0"/>
              </a:rPr>
              <a:t>Clearing Height and Width</a:t>
            </a:r>
          </a:p>
        </p:txBody>
      </p:sp>
      <p:pic>
        <p:nvPicPr>
          <p:cNvPr id="123908" name="Picture 4" descr="P101028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370013"/>
            <a:ext cx="6858000" cy="51450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455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solidFill>
                  <a:schemeClr val="tx1"/>
                </a:solidFill>
                <a:latin typeface="Bradley Hand ITC" pitchFamily="66" charset="0"/>
              </a:rPr>
              <a:t>Good Sight Line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eaLnBrk="1" hangingPunct="1">
              <a:defRPr/>
            </a:pPr>
            <a:endParaRPr lang="en-US" sz="3600" b="1" smtClean="0">
              <a:latin typeface="Bradley Hand ITC" pitchFamily="66" charset="0"/>
            </a:endParaRPr>
          </a:p>
        </p:txBody>
      </p:sp>
      <p:pic>
        <p:nvPicPr>
          <p:cNvPr id="19460" name="Picture 4" descr="IMG_048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153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22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600" b="1" smtClean="0">
                <a:latin typeface="Bradley Hand ITC" pitchFamily="66" charset="0"/>
              </a:rPr>
              <a:t>Clear Signage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11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latin typeface="Bradley Hand ITC" pitchFamily="66" charset="0"/>
              </a:rPr>
              <a:t>Trail Signs</a:t>
            </a:r>
            <a:r>
              <a:rPr lang="en-US" b="1" dirty="0" smtClean="0">
                <a:latin typeface="Bradley Hand ITC" pitchFamily="66" charset="0"/>
              </a:rPr>
              <a:t> </a:t>
            </a:r>
          </a:p>
          <a:p>
            <a:pPr lvl="1" eaLnBrk="1" hangingPunct="1">
              <a:defRPr/>
            </a:pPr>
            <a:r>
              <a:rPr lang="en-US" b="1" dirty="0" smtClean="0">
                <a:latin typeface="Bradley Hand ITC" pitchFamily="66" charset="0"/>
              </a:rPr>
              <a:t>Trail Names/Colors?</a:t>
            </a:r>
          </a:p>
          <a:p>
            <a:pPr lvl="1" eaLnBrk="1" hangingPunct="1">
              <a:defRPr/>
            </a:pPr>
            <a:r>
              <a:rPr lang="en-US" b="1" dirty="0" smtClean="0">
                <a:latin typeface="Bradley Hand ITC" pitchFamily="66" charset="0"/>
              </a:rPr>
              <a:t>Intersections</a:t>
            </a:r>
          </a:p>
          <a:p>
            <a:pPr lvl="1" eaLnBrk="1" hangingPunct="1">
              <a:defRPr/>
            </a:pPr>
            <a:r>
              <a:rPr lang="en-US" b="1" dirty="0" smtClean="0">
                <a:latin typeface="Bradley Hand ITC" pitchFamily="66" charset="0"/>
              </a:rPr>
              <a:t>Accurate maps</a:t>
            </a:r>
          </a:p>
          <a:p>
            <a:pPr lvl="1" eaLnBrk="1" hangingPunct="1">
              <a:defRPr/>
            </a:pPr>
            <a:endParaRPr lang="en-US" b="1" dirty="0" smtClean="0">
              <a:latin typeface="Bradley Hand ITC" pitchFamily="66" charset="0"/>
            </a:endParaRPr>
          </a:p>
          <a:p>
            <a:pPr lvl="1" eaLnBrk="1" hangingPunct="1">
              <a:buFontTx/>
              <a:buNone/>
              <a:defRPr/>
            </a:pPr>
            <a:endParaRPr lang="en-US" dirty="0" smtClean="0">
              <a:latin typeface="Bradley Hand ITC" pitchFamily="66" charset="0"/>
            </a:endParaRPr>
          </a:p>
        </p:txBody>
      </p:sp>
      <p:pic>
        <p:nvPicPr>
          <p:cNvPr id="111620" name="Picture 4" descr="Brookfield N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73400"/>
            <a:ext cx="4649626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Picture 5" descr="Otter Creek N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512" y="1295400"/>
            <a:ext cx="3597275" cy="528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08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1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trail western horsman 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1371600"/>
            <a:ext cx="7772400" cy="845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69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wen\Pictures\Yellow Snake\P10102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328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99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b="1" smtClean="0">
                <a:latin typeface="Bradley Hand ITC" pitchFamily="66" charset="0"/>
              </a:rPr>
              <a:t>Usability!!!!!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800" b="1" dirty="0" smtClean="0">
                <a:latin typeface="Bradley Hand ITC" pitchFamily="66" charset="0"/>
              </a:rPr>
              <a:t>Varying Loops from camp</a:t>
            </a:r>
          </a:p>
          <a:p>
            <a:pPr lvl="1" eaLnBrk="1" hangingPunct="1">
              <a:defRPr/>
            </a:pPr>
            <a:r>
              <a:rPr lang="en-US" sz="4000" b="1" dirty="0" smtClean="0">
                <a:latin typeface="Bradley Hand ITC" pitchFamily="66" charset="0"/>
              </a:rPr>
              <a:t>At 3 mph</a:t>
            </a:r>
            <a:r>
              <a:rPr lang="en-US" b="1" dirty="0" smtClean="0">
                <a:latin typeface="Bradley Hand ITC" pitchFamily="66" charset="0"/>
              </a:rPr>
              <a:t>  </a:t>
            </a:r>
          </a:p>
          <a:p>
            <a:pPr lvl="2" eaLnBrk="1" hangingPunct="1">
              <a:defRPr/>
            </a:pPr>
            <a:r>
              <a:rPr lang="en-US" sz="4000" b="1" dirty="0" smtClean="0">
                <a:latin typeface="Bradley Hand ITC" pitchFamily="66" charset="0"/>
              </a:rPr>
              <a:t>2hrs=6miles</a:t>
            </a:r>
          </a:p>
          <a:p>
            <a:pPr lvl="2" eaLnBrk="1" hangingPunct="1">
              <a:defRPr/>
            </a:pPr>
            <a:r>
              <a:rPr lang="en-US" sz="4000" b="1" smtClean="0">
                <a:latin typeface="Bradley Hand ITC" pitchFamily="66" charset="0"/>
              </a:rPr>
              <a:t>3hrs=9miles</a:t>
            </a:r>
          </a:p>
          <a:p>
            <a:pPr lvl="2" eaLnBrk="1" hangingPunct="1">
              <a:defRPr/>
            </a:pPr>
            <a:r>
              <a:rPr lang="en-US" sz="4000" b="1" dirty="0" smtClean="0">
                <a:latin typeface="Bradley Hand ITC" pitchFamily="66" charset="0"/>
              </a:rPr>
              <a:t>5hrs=15 miles</a:t>
            </a:r>
          </a:p>
          <a:p>
            <a:pPr lvl="2" eaLnBrk="1" hangingPunct="1">
              <a:defRPr/>
            </a:pPr>
            <a:r>
              <a:rPr lang="en-US" sz="4000" b="1" dirty="0" smtClean="0">
                <a:latin typeface="Bradley Hand ITC" pitchFamily="66" charset="0"/>
              </a:rPr>
              <a:t>8hrs=24 miles</a:t>
            </a:r>
          </a:p>
        </p:txBody>
      </p:sp>
    </p:spTree>
    <p:extLst>
      <p:ext uri="{BB962C8B-B14F-4D97-AF65-F5344CB8AC3E}">
        <p14:creationId xmlns:p14="http://schemas.microsoft.com/office/powerpoint/2010/main" val="387229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7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7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7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7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386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The  unknown</a:t>
            </a:r>
          </a:p>
          <a:p>
            <a:r>
              <a:rPr lang="en-US" sz="4800" dirty="0" smtClean="0"/>
              <a:t>Manure</a:t>
            </a:r>
          </a:p>
          <a:p>
            <a:r>
              <a:rPr lang="en-US" sz="4800" dirty="0" smtClean="0"/>
              <a:t>Mud</a:t>
            </a:r>
          </a:p>
          <a:p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24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What  causes conflict?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600200" y="4952999"/>
            <a:ext cx="6400800" cy="1447801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  <a:defRPr/>
            </a:pPr>
            <a:r>
              <a:rPr lang="en-US" sz="4400" dirty="0" smtClean="0"/>
              <a:t>A Trail Enthusiast of a Different Color</a:t>
            </a:r>
          </a:p>
        </p:txBody>
      </p:sp>
      <p:pic>
        <p:nvPicPr>
          <p:cNvPr id="4" name="Picture 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13f1wbml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33600"/>
            <a:ext cx="273367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5" descr="2ymx3nep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72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3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P10102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7848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 smtClean="0">
                <a:latin typeface="Bradley Hand ITC" pitchFamily="66" charset="0"/>
              </a:rPr>
              <a:t>Bridges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 flipV="1">
            <a:off x="457200" y="6130925"/>
            <a:ext cx="8229600" cy="74613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en-US" sz="800" smtClean="0"/>
          </a:p>
        </p:txBody>
      </p:sp>
      <p:pic>
        <p:nvPicPr>
          <p:cNvPr id="114692" name="Picture 4" descr="scan00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48006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5" descr="P10102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43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077_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-1371600"/>
            <a:ext cx="64770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073_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069_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-1752600"/>
            <a:ext cx="6572250" cy="876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P10101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060_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016_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009_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-2133600"/>
            <a:ext cx="7372350" cy="982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P10102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A lot to talk about!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 smtClean="0"/>
              <a:t>How a Horse Sees and reacts.</a:t>
            </a:r>
          </a:p>
          <a:p>
            <a:r>
              <a:rPr lang="en-US" sz="4000" dirty="0" smtClean="0"/>
              <a:t>Sharing the Trail</a:t>
            </a:r>
          </a:p>
          <a:p>
            <a:r>
              <a:rPr lang="en-US" sz="4000" dirty="0" smtClean="0"/>
              <a:t>Safety</a:t>
            </a:r>
          </a:p>
          <a:p>
            <a:r>
              <a:rPr lang="en-US" sz="4000" dirty="0" smtClean="0"/>
              <a:t>Good Signage</a:t>
            </a:r>
          </a:p>
          <a:p>
            <a:r>
              <a:rPr lang="en-US" sz="4000" dirty="0" smtClean="0"/>
              <a:t>Camping</a:t>
            </a:r>
          </a:p>
          <a:p>
            <a:pPr lvl="1"/>
            <a:r>
              <a:rPr lang="en-US" sz="3800" dirty="0" smtClean="0"/>
              <a:t>Access</a:t>
            </a:r>
          </a:p>
          <a:p>
            <a:pPr lvl="1"/>
            <a:r>
              <a:rPr lang="en-US" sz="3800" dirty="0" smtClean="0"/>
              <a:t>Amenities</a:t>
            </a:r>
          </a:p>
          <a:p>
            <a:pPr lvl="1"/>
            <a:endParaRPr lang="en-US" sz="3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68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P10102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P10102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P1010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Gwen\Pictures\Elk Ride\2013_0206081920130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600" b="1" smtClean="0">
                <a:latin typeface="Bradley Hand ITC" pitchFamily="66" charset="0"/>
              </a:rPr>
              <a:t>Options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4580" name="Picture 4" descr="scan00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426243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scan00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71600"/>
            <a:ext cx="41989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73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600" b="1" smtClean="0">
                <a:latin typeface="Bradley Hand ITC" pitchFamily="66" charset="0"/>
              </a:rPr>
              <a:t>Low Water Crossings</a:t>
            </a:r>
          </a:p>
        </p:txBody>
      </p:sp>
      <p:pic>
        <p:nvPicPr>
          <p:cNvPr id="25603" name="Picture 4" descr="012_1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371600"/>
            <a:ext cx="7924800" cy="5199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67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010_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015_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819400"/>
            <a:ext cx="5181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5334000" y="304800"/>
            <a:ext cx="3429000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 smtClean="0">
                <a:solidFill>
                  <a:schemeClr val="tx2"/>
                </a:solidFill>
                <a:latin typeface="Bradley Hand ITC" pitchFamily="66" charset="0"/>
              </a:rPr>
              <a:t>Watering Opportunity</a:t>
            </a:r>
          </a:p>
        </p:txBody>
      </p:sp>
      <p:sp>
        <p:nvSpPr>
          <p:cNvPr id="13415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04800" y="4191000"/>
            <a:ext cx="32004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4000" b="1" dirty="0" smtClean="0">
                <a:latin typeface="Bradley Hand ITC" pitchFamily="66" charset="0"/>
              </a:rPr>
              <a:t>Less Expensive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4000" b="1" dirty="0" smtClean="0">
                <a:latin typeface="Bradley Hand ITC" pitchFamily="66" charset="0"/>
              </a:rPr>
              <a:t>Than bridges</a:t>
            </a:r>
          </a:p>
        </p:txBody>
      </p:sp>
    </p:spTree>
    <p:extLst>
      <p:ext uri="{BB962C8B-B14F-4D97-AF65-F5344CB8AC3E}">
        <p14:creationId xmlns:p14="http://schemas.microsoft.com/office/powerpoint/2010/main" val="126392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931987"/>
          </a:xfrm>
        </p:spPr>
        <p:txBody>
          <a:bodyPr/>
          <a:lstStyle/>
          <a:p>
            <a:pPr eaLnBrk="1" hangingPunct="1">
              <a:defRPr/>
            </a:pPr>
            <a:r>
              <a:rPr lang="en-US" sz="9600" b="1" dirty="0" smtClean="0">
                <a:latin typeface="Bradley Hand ITC" pitchFamily="66" charset="0"/>
              </a:rPr>
              <a:t>Camping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62200"/>
            <a:ext cx="8229600" cy="39624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4000" b="1" dirty="0" smtClean="0">
                <a:latin typeface="Bradley Hand ITC" pitchFamily="66" charset="0"/>
              </a:rPr>
              <a:t> Access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3200" b="1" dirty="0" smtClean="0">
                <a:latin typeface="Bradley Hand ITC" pitchFamily="66" charset="0"/>
              </a:rPr>
              <a:t>Proximity to Highways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3200" b="1" dirty="0" smtClean="0">
                <a:latin typeface="Bradley Hand ITC" pitchFamily="66" charset="0"/>
              </a:rPr>
              <a:t>Camp Parking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4000" b="1" dirty="0" smtClean="0">
                <a:latin typeface="Bradley Hand ITC" pitchFamily="66" charset="0"/>
              </a:rPr>
              <a:t> Amenities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3200" b="1" dirty="0" smtClean="0">
                <a:latin typeface="Bradley Hand ITC" pitchFamily="66" charset="0"/>
              </a:rPr>
              <a:t>Stalls – High Lines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3200" b="1" dirty="0" smtClean="0">
                <a:latin typeface="Bradley Hand ITC" pitchFamily="66" charset="0"/>
              </a:rPr>
              <a:t>Water-Non potable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3200" b="1" dirty="0" smtClean="0">
                <a:latin typeface="Bradley Hand ITC" pitchFamily="66" charset="0"/>
              </a:rPr>
              <a:t>Manure Pits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3200" b="1" dirty="0" smtClean="0">
                <a:latin typeface="Bradley Hand ITC" pitchFamily="66" charset="0"/>
              </a:rPr>
              <a:t>Electricity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600" b="1" dirty="0" smtClean="0">
                <a:latin typeface="Bradley Hand ITC" pitchFamily="66" charset="0"/>
              </a:rPr>
              <a:t>		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1600" b="1" dirty="0" smtClean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88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1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1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1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1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1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1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520825"/>
          </a:xfrm>
        </p:spPr>
        <p:txBody>
          <a:bodyPr/>
          <a:lstStyle/>
          <a:p>
            <a:pPr eaLnBrk="1" hangingPunct="1">
              <a:defRPr/>
            </a:pPr>
            <a:r>
              <a:rPr lang="en-US" sz="8800" b="1" dirty="0" smtClean="0">
                <a:latin typeface="Bradley Hand ITC" pitchFamily="66" charset="0"/>
              </a:rPr>
              <a:t>Access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37832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latin typeface="Bradley Hand ITC" pitchFamily="66" charset="0"/>
              </a:rPr>
              <a:t>Dispersed Camping</a:t>
            </a:r>
          </a:p>
          <a:p>
            <a:pPr lvl="1" eaLnBrk="1" hangingPunct="1">
              <a:defRPr/>
            </a:pPr>
            <a:r>
              <a:rPr lang="en-US" b="1" dirty="0" smtClean="0">
                <a:latin typeface="Bradley Hand ITC" pitchFamily="66" charset="0"/>
              </a:rPr>
              <a:t>Smaller camping areas dispersed around the trail systems.</a:t>
            </a:r>
          </a:p>
          <a:p>
            <a:pPr eaLnBrk="1" hangingPunct="1">
              <a:defRPr/>
            </a:pPr>
            <a:r>
              <a:rPr lang="en-US" sz="4000" b="1" dirty="0" smtClean="0">
                <a:latin typeface="Bradley Hand ITC" pitchFamily="66" charset="0"/>
              </a:rPr>
              <a:t>Manage numbers by horses not camp sites.</a:t>
            </a:r>
          </a:p>
          <a:p>
            <a:pPr eaLnBrk="1" hangingPunct="1">
              <a:defRPr/>
            </a:pPr>
            <a:r>
              <a:rPr lang="en-US" sz="4000" b="1" dirty="0" smtClean="0">
                <a:latin typeface="Bradley Hand ITC" pitchFamily="66" charset="0"/>
              </a:rPr>
              <a:t>Consider Handicap Accessibility</a:t>
            </a:r>
          </a:p>
          <a:p>
            <a:pPr eaLnBrk="1" hangingPunct="1">
              <a:defRPr/>
            </a:pPr>
            <a:r>
              <a:rPr lang="en-US" sz="4000" b="1" dirty="0" smtClean="0">
                <a:latin typeface="Bradley Hand ITC" pitchFamily="66" charset="0"/>
              </a:rPr>
              <a:t>Day Riding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4000" b="1" dirty="0" smtClean="0">
              <a:latin typeface="Bradley Hand ITC" pitchFamily="66" charset="0"/>
            </a:endParaRPr>
          </a:p>
          <a:p>
            <a:pPr lvl="1" eaLnBrk="1" hangingPunct="1">
              <a:defRPr/>
            </a:pPr>
            <a:endParaRPr lang="en-US" sz="4000" b="1" dirty="0" smtClean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52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0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0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0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0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229600" cy="1139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800" b="1" dirty="0" smtClean="0">
                <a:latin typeface="Bradley Hand ITC" pitchFamily="66" charset="0"/>
              </a:rPr>
              <a:t>Manage numbers by horses</a:t>
            </a:r>
            <a:br>
              <a:rPr lang="en-US" sz="4800" b="1" dirty="0" smtClean="0">
                <a:latin typeface="Bradley Hand ITC" pitchFamily="66" charset="0"/>
              </a:rPr>
            </a:br>
            <a:r>
              <a:rPr lang="en-US" sz="4800" b="1" dirty="0" smtClean="0">
                <a:latin typeface="Bradley Hand ITC" pitchFamily="66" charset="0"/>
              </a:rPr>
              <a:t> not camp sites.</a:t>
            </a:r>
          </a:p>
        </p:txBody>
      </p:sp>
      <p:pic>
        <p:nvPicPr>
          <p:cNvPr id="29699" name="Picture 4" descr="rigs at WP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676400"/>
            <a:ext cx="7010400" cy="4868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35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5" descr="001501c4c0ce$e9810800$bf8f1745@DB3SP221"/>
          <p:cNvSpPr>
            <a:spLocks noChangeAspect="1" noChangeArrowheads="1"/>
          </p:cNvSpPr>
          <p:nvPr/>
        </p:nvSpPr>
        <p:spPr bwMode="auto">
          <a:xfrm>
            <a:off x="1714500" y="1438275"/>
            <a:ext cx="57150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" name="AutoShape 7" descr="001501c4c0ce$e9810800$bf8f1745@DB3SP221"/>
          <p:cNvSpPr>
            <a:spLocks noChangeAspect="1" noChangeArrowheads="1"/>
          </p:cNvSpPr>
          <p:nvPr/>
        </p:nvSpPr>
        <p:spPr bwMode="auto">
          <a:xfrm>
            <a:off x="1714500" y="1438275"/>
            <a:ext cx="57150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" name="AutoShape 9" descr="001501c4c0ce$e9810800$bf8f1745@DB3SP221"/>
          <p:cNvSpPr>
            <a:spLocks noChangeAspect="1" noChangeArrowheads="1"/>
          </p:cNvSpPr>
          <p:nvPr/>
        </p:nvSpPr>
        <p:spPr bwMode="auto">
          <a:xfrm>
            <a:off x="1714500" y="1438275"/>
            <a:ext cx="57150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Text Box 10"/>
          <p:cNvSpPr txBox="1">
            <a:spLocks noChangeArrowheads="1"/>
          </p:cNvSpPr>
          <p:nvPr/>
        </p:nvSpPr>
        <p:spPr bwMode="auto">
          <a:xfrm>
            <a:off x="1447800" y="1828800"/>
            <a:ext cx="655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102" name="AutoShape 12" descr="001501c4c0ce$e9810800$bf8f1745@DB3SP221"/>
          <p:cNvSpPr>
            <a:spLocks noChangeAspect="1" noChangeArrowheads="1"/>
          </p:cNvSpPr>
          <p:nvPr/>
        </p:nvSpPr>
        <p:spPr bwMode="auto">
          <a:xfrm>
            <a:off x="381000" y="0"/>
            <a:ext cx="57150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3" name="Picture 46" descr="95c429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400"/>
            <a:ext cx="6705600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0" name="Rectangle 8"/>
          <p:cNvSpPr>
            <a:spLocks noChangeArrowheads="1"/>
          </p:cNvSpPr>
          <p:nvPr/>
        </p:nvSpPr>
        <p:spPr bwMode="auto">
          <a:xfrm>
            <a:off x="381000" y="228600"/>
            <a:ext cx="83820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  </a:t>
            </a:r>
            <a:r>
              <a:rPr lang="en-US" sz="7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Horse is a Horse . . .</a:t>
            </a:r>
          </a:p>
        </p:txBody>
      </p:sp>
      <p:sp>
        <p:nvSpPr>
          <p:cNvPr id="95241" name="Rectangle 9"/>
          <p:cNvSpPr>
            <a:spLocks noChangeArrowheads="1"/>
          </p:cNvSpPr>
          <p:nvPr/>
        </p:nvSpPr>
        <p:spPr bwMode="auto">
          <a:xfrm>
            <a:off x="1371600" y="5791200"/>
            <a:ext cx="6553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What makes them tick!</a:t>
            </a:r>
          </a:p>
        </p:txBody>
      </p:sp>
    </p:spTree>
    <p:extLst>
      <p:ext uri="{BB962C8B-B14F-4D97-AF65-F5344CB8AC3E}">
        <p14:creationId xmlns:p14="http://schemas.microsoft.com/office/powerpoint/2010/main" val="386943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447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8000" b="1" dirty="0" smtClean="0">
                <a:latin typeface="Bradley Hand ITC" pitchFamily="66" charset="0"/>
              </a:rPr>
              <a:t> Amenities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lnSpc>
                <a:spcPct val="90000"/>
              </a:lnSpc>
              <a:defRPr/>
            </a:pPr>
            <a:r>
              <a:rPr lang="en-US" sz="6600" b="1" dirty="0" smtClean="0">
                <a:latin typeface="Bradley Hand ITC" pitchFamily="66" charset="0"/>
              </a:rPr>
              <a:t>Stalls – High Lines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6600" b="1" dirty="0" smtClean="0">
                <a:latin typeface="Bradley Hand ITC" pitchFamily="66" charset="0"/>
              </a:rPr>
              <a:t>Water-Non potable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6600" b="1" dirty="0" smtClean="0">
                <a:latin typeface="Bradley Hand ITC" pitchFamily="66" charset="0"/>
              </a:rPr>
              <a:t>Manure Pits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6600" b="1" dirty="0" smtClean="0">
                <a:latin typeface="Bradley Hand ITC" pitchFamily="66" charset="0"/>
              </a:rPr>
              <a:t>Electricity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4350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4800600" cy="103663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800" b="1" dirty="0" smtClean="0">
                <a:latin typeface="Bradley Hand ITC" pitchFamily="66" charset="0"/>
              </a:rPr>
              <a:t>Dispersed</a:t>
            </a:r>
            <a:br>
              <a:rPr lang="en-US" sz="4800" b="1" dirty="0" smtClean="0">
                <a:latin typeface="Bradley Hand ITC" pitchFamily="66" charset="0"/>
              </a:rPr>
            </a:br>
            <a:r>
              <a:rPr lang="en-US" sz="4800" b="1" dirty="0" smtClean="0">
                <a:latin typeface="Bradley Hand ITC" pitchFamily="66" charset="0"/>
              </a:rPr>
              <a:t>Camping</a:t>
            </a:r>
          </a:p>
        </p:txBody>
      </p:sp>
      <p:pic>
        <p:nvPicPr>
          <p:cNvPr id="141316" name="Picture 4" descr="1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53" b="-2353"/>
          <a:stretch>
            <a:fillRect/>
          </a:stretch>
        </p:blipFill>
        <p:spPr>
          <a:xfrm>
            <a:off x="152400" y="1524000"/>
            <a:ext cx="5862638" cy="453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7" name="Picture 5" descr="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845" y="185057"/>
            <a:ext cx="4267200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8" name="Picture 6" descr="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429000"/>
            <a:ext cx="35321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81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219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8800" b="1" dirty="0" smtClean="0">
                <a:latin typeface="Bradley Hand ITC" pitchFamily="66" charset="0"/>
              </a:rPr>
              <a:t>Camp Parking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229600" cy="4759325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 smtClean="0">
                <a:latin typeface="Bradley Hand ITC" pitchFamily="66" charset="0"/>
              </a:rPr>
              <a:t>Rig Size    </a:t>
            </a:r>
            <a:r>
              <a:rPr lang="en-US" sz="3600" b="1" dirty="0" smtClean="0">
                <a:latin typeface="Bradley Hand ITC" pitchFamily="66" charset="0"/>
              </a:rPr>
              <a:t>plan for 40’ to 60’ length</a:t>
            </a:r>
          </a:p>
        </p:txBody>
      </p:sp>
      <p:pic>
        <p:nvPicPr>
          <p:cNvPr id="90117" name="Picture 5" descr="Otter Creek 08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5283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6" descr="Otter Creek 07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33800"/>
            <a:ext cx="38354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6172200" y="2438400"/>
            <a:ext cx="2362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20’ 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width</a:t>
            </a:r>
          </a:p>
        </p:txBody>
      </p:sp>
    </p:spTree>
    <p:extLst>
      <p:ext uri="{BB962C8B-B14F-4D97-AF65-F5344CB8AC3E}">
        <p14:creationId xmlns:p14="http://schemas.microsoft.com/office/powerpoint/2010/main" val="147375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wen\Pictures\Yellow Snake\P10103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7" y="348343"/>
            <a:ext cx="8382000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95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7200" b="1" dirty="0" smtClean="0">
                <a:latin typeface="Bradley Hand ITC" pitchFamily="66" charset="0"/>
              </a:rPr>
              <a:t>Rig size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33796" name="Picture 4" descr="IMG_16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762000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26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 b="1" dirty="0" smtClean="0">
                <a:latin typeface="Bradley Hand ITC" pitchFamily="66" charset="0"/>
              </a:rPr>
              <a:t>Hardened Parking Pad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600" b="1" dirty="0" smtClean="0">
                <a:latin typeface="Bradley Hand ITC" pitchFamily="66" charset="0"/>
              </a:rPr>
              <a:t>Parking Pad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600" b="1" dirty="0" smtClean="0">
                <a:latin typeface="Bradley Hand ITC" pitchFamily="66" charset="0"/>
              </a:rPr>
              <a:t>Length:  Rig length plus 6’to 8’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3600" b="1" dirty="0" smtClean="0">
                <a:latin typeface="Bradley Hand ITC" pitchFamily="66" charset="0"/>
              </a:rPr>
              <a:t>Horse unload out the back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600" b="1" dirty="0" smtClean="0">
                <a:latin typeface="Bradley Hand ITC" pitchFamily="66" charset="0"/>
              </a:rPr>
              <a:t>Width:  Rig width plus </a:t>
            </a:r>
            <a:r>
              <a:rPr lang="en-US" sz="3600" b="1" dirty="0" smtClean="0">
                <a:latin typeface="Bradley Hand ITC" pitchFamily="66" charset="0"/>
              </a:rPr>
              <a:t>12’to 20’</a:t>
            </a:r>
            <a:endParaRPr lang="en-US" sz="3600" b="1" dirty="0" smtClean="0">
              <a:latin typeface="Bradley Hand ITC" pitchFamily="66" charset="0"/>
            </a:endParaRP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3200" b="1" dirty="0" smtClean="0">
                <a:latin typeface="Bradley Hand ITC" pitchFamily="66" charset="0"/>
              </a:rPr>
              <a:t>On level, rocky ground just harden and smooth surface.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3200" b="1" dirty="0" smtClean="0">
                <a:latin typeface="Bradley Hand ITC" pitchFamily="66" charset="0"/>
              </a:rPr>
              <a:t>On uneven or soft ground a sustainable pad will be needed</a:t>
            </a:r>
            <a:r>
              <a:rPr lang="en-US" sz="3200" b="1" dirty="0" smtClean="0">
                <a:latin typeface="Bradley Hand ITC" pitchFamily="66" charset="0"/>
              </a:rPr>
              <a:t>. Textile and stone.</a:t>
            </a:r>
            <a:endParaRPr lang="en-US" sz="3200" b="1" dirty="0" smtClean="0">
              <a:latin typeface="Bradley Hand ITC" pitchFamily="66" charset="0"/>
            </a:endParaRP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3200" b="1" dirty="0" smtClean="0">
                <a:latin typeface="Bradley Hand ITC" pitchFamily="66" charset="0"/>
              </a:rPr>
              <a:t>Room for awning and to walk around.</a:t>
            </a:r>
          </a:p>
        </p:txBody>
      </p:sp>
    </p:spTree>
    <p:extLst>
      <p:ext uri="{BB962C8B-B14F-4D97-AF65-F5344CB8AC3E}">
        <p14:creationId xmlns:p14="http://schemas.microsoft.com/office/powerpoint/2010/main" val="297236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8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8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8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8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8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8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8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8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8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8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1" name="Rectangle 3"/>
          <p:cNvSpPr>
            <a:spLocks noChangeArrowheads="1"/>
          </p:cNvSpPr>
          <p:nvPr/>
        </p:nvSpPr>
        <p:spPr bwMode="auto">
          <a:xfrm>
            <a:off x="381000" y="685800"/>
            <a:ext cx="32004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Dispersed</a:t>
            </a:r>
            <a:br>
              <a:rPr lang="en-US"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</a:br>
            <a:r>
              <a:rPr lang="en-US"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Camping</a:t>
            </a:r>
          </a:p>
        </p:txBody>
      </p:sp>
      <p:pic>
        <p:nvPicPr>
          <p:cNvPr id="145413" name="Picture 5" descr="Otter Creek 0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14650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4" name="Picture 6" descr="Otter Creek 0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28600"/>
            <a:ext cx="5283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5" name="Picture 7" descr="Otter Creek 08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91000"/>
            <a:ext cx="37338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61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3" name="Picture 3" descr="P10103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97180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4" name="Rectangle 4"/>
          <p:cNvSpPr>
            <a:spLocks noGrp="1" noChangeArrowheads="1"/>
          </p:cNvSpPr>
          <p:nvPr>
            <p:ph type="title"/>
          </p:nvPr>
        </p:nvSpPr>
        <p:spPr>
          <a:xfrm>
            <a:off x="4800600" y="1295400"/>
            <a:ext cx="38862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smtClean="0">
                <a:latin typeface="Bradley Hand ITC" pitchFamily="66" charset="0"/>
              </a:rPr>
              <a:t>High Lines</a:t>
            </a:r>
          </a:p>
        </p:txBody>
      </p:sp>
      <p:pic>
        <p:nvPicPr>
          <p:cNvPr id="148486" name="Picture 6" descr="P101024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143000"/>
            <a:ext cx="4391025" cy="3294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488" name="Rectangle 8"/>
          <p:cNvSpPr>
            <a:spLocks noChangeArrowheads="1"/>
          </p:cNvSpPr>
          <p:nvPr/>
        </p:nvSpPr>
        <p:spPr bwMode="auto">
          <a:xfrm>
            <a:off x="228600" y="4724400"/>
            <a:ext cx="356235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Or Stalls should be </a:t>
            </a:r>
          </a:p>
          <a:p>
            <a:pPr algn="ctr">
              <a:defRPr/>
            </a:pPr>
            <a:r>
              <a:rPr 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visible from </a:t>
            </a:r>
          </a:p>
          <a:p>
            <a:pPr algn="ctr">
              <a:defRPr/>
            </a:pPr>
            <a:r>
              <a:rPr 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trailer entrance</a:t>
            </a:r>
          </a:p>
        </p:txBody>
      </p:sp>
    </p:spTree>
    <p:extLst>
      <p:ext uri="{BB962C8B-B14F-4D97-AF65-F5344CB8AC3E}">
        <p14:creationId xmlns:p14="http://schemas.microsoft.com/office/powerpoint/2010/main" val="422690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495800" y="914400"/>
            <a:ext cx="4191000" cy="1139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6600" b="1" smtClean="0">
                <a:latin typeface="Bradley Hand ITC" pitchFamily="66" charset="0"/>
              </a:rPr>
              <a:t>Leg </a:t>
            </a:r>
            <a:br>
              <a:rPr lang="en-US" sz="6600" b="1" smtClean="0">
                <a:latin typeface="Bradley Hand ITC" pitchFamily="66" charset="0"/>
              </a:rPr>
            </a:br>
            <a:r>
              <a:rPr lang="en-US" sz="6600" b="1" smtClean="0">
                <a:latin typeface="Bradley Hand ITC" pitchFamily="66" charset="0"/>
              </a:rPr>
              <a:t>Picket</a:t>
            </a:r>
          </a:p>
        </p:txBody>
      </p:sp>
      <p:pic>
        <p:nvPicPr>
          <p:cNvPr id="156676" name="Picture 4" descr="P101002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2743200"/>
            <a:ext cx="5076825" cy="3808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77" name="Picture 5" descr="P10104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879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0" y="228600"/>
            <a:ext cx="5562600" cy="1524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800" b="1" dirty="0" smtClean="0">
                <a:latin typeface="Bradley Hand ITC" pitchFamily="66" charset="0"/>
              </a:rPr>
              <a:t>Consider Handicap Ac   	Accessibility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6482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49508" name="Picture 4" descr="Otter Creek 0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4445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9" name="Picture 5" descr="Otter Creek 0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971800"/>
            <a:ext cx="4648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71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7200" b="1" smtClean="0">
                <a:latin typeface="Bradley Hand ITC" pitchFamily="66" charset="0"/>
              </a:rPr>
              <a:t>Horse Behavior . . 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800" b="1" smtClean="0">
                <a:latin typeface="Bradley Hand ITC" pitchFamily="66" charset="0"/>
              </a:rPr>
              <a:t> A Horse is a Prey Animal</a:t>
            </a:r>
          </a:p>
          <a:p>
            <a:pPr eaLnBrk="1" hangingPunct="1">
              <a:defRPr/>
            </a:pPr>
            <a:r>
              <a:rPr lang="en-US" altLang="en-US" sz="4800" b="1" smtClean="0">
                <a:latin typeface="Bradley Hand ITC" pitchFamily="66" charset="0"/>
              </a:rPr>
              <a:t> Instinct Driven</a:t>
            </a:r>
          </a:p>
          <a:p>
            <a:pPr eaLnBrk="1" hangingPunct="1">
              <a:defRPr/>
            </a:pPr>
            <a:r>
              <a:rPr lang="en-US" altLang="en-US" sz="4800" b="1" smtClean="0">
                <a:latin typeface="Bradley Hand ITC" pitchFamily="66" charset="0"/>
              </a:rPr>
              <a:t> Flight vs. Fight</a:t>
            </a:r>
          </a:p>
          <a:p>
            <a:pPr lvl="1" eaLnBrk="1" hangingPunct="1">
              <a:defRPr/>
            </a:pPr>
            <a:r>
              <a:rPr lang="en-US" altLang="en-US" sz="4400" b="1" smtClean="0">
                <a:latin typeface="Bradley Hand ITC" pitchFamily="66" charset="0"/>
              </a:rPr>
              <a:t>Trail Design</a:t>
            </a:r>
          </a:p>
          <a:p>
            <a:pPr lvl="1" eaLnBrk="1" hangingPunct="1">
              <a:defRPr/>
            </a:pPr>
            <a:r>
              <a:rPr lang="en-US" altLang="en-US" sz="4400" b="1" smtClean="0">
                <a:latin typeface="Bradley Hand ITC" pitchFamily="66" charset="0"/>
              </a:rPr>
              <a:t>Camp Layout</a:t>
            </a:r>
          </a:p>
        </p:txBody>
      </p:sp>
    </p:spTree>
    <p:extLst>
      <p:ext uri="{BB962C8B-B14F-4D97-AF65-F5344CB8AC3E}">
        <p14:creationId xmlns:p14="http://schemas.microsoft.com/office/powerpoint/2010/main" val="27290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 bldLvl="3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7200" b="1" smtClean="0">
                <a:latin typeface="Bradley Hand ITC" pitchFamily="66" charset="0"/>
              </a:rPr>
              <a:t/>
            </a:r>
            <a:br>
              <a:rPr lang="en-US" sz="7200" b="1" smtClean="0">
                <a:latin typeface="Bradley Hand ITC" pitchFamily="66" charset="0"/>
              </a:rPr>
            </a:br>
            <a:endParaRPr lang="en-US" sz="7200" b="1" smtClean="0">
              <a:latin typeface="Bradley Hand ITC" pitchFamily="66" charset="0"/>
            </a:endParaRPr>
          </a:p>
        </p:txBody>
      </p:sp>
      <p:sp>
        <p:nvSpPr>
          <p:cNvPr id="144388" name="Rectangle 4"/>
          <p:cNvSpPr>
            <a:spLocks noChangeArrowheads="1"/>
          </p:cNvSpPr>
          <p:nvPr/>
        </p:nvSpPr>
        <p:spPr bwMode="auto">
          <a:xfrm>
            <a:off x="6019800" y="434975"/>
            <a:ext cx="28194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dley Hand ITC" pitchFamily="66" charset="0"/>
              </a:rPr>
              <a:t>Manure Pits</a:t>
            </a:r>
          </a:p>
        </p:txBody>
      </p:sp>
      <p:pic>
        <p:nvPicPr>
          <p:cNvPr id="144389" name="Picture 5" descr="IMG_089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5892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0" name="Picture 6" descr="P101043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4963" y="3108325"/>
            <a:ext cx="4999037" cy="3749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19600"/>
            <a:ext cx="2438400" cy="2267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28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smtClean="0">
                <a:latin typeface="Bradley Hand ITC" pitchFamily="66" charset="0"/>
              </a:rPr>
              <a:t>Watering Trough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40964" name="Picture 4" descr="Water Trough Flowing_02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37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600" b="1" smtClean="0">
                <a:latin typeface="Bradley Hand ITC" pitchFamily="66" charset="0"/>
              </a:rPr>
              <a:t>Electricity-Water</a:t>
            </a:r>
            <a:endParaRPr lang="en-US" sz="8000" b="1" smtClean="0">
              <a:latin typeface="Bradley Hand ITC" pitchFamily="66" charset="0"/>
            </a:endParaRP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latin typeface="Bradley Hand ITC" pitchFamily="66" charset="0"/>
              </a:rPr>
              <a:t>Electric and Water hook-ups</a:t>
            </a:r>
          </a:p>
          <a:p>
            <a:pPr lvl="1">
              <a:defRPr/>
            </a:pPr>
            <a:r>
              <a:rPr lang="en-US" sz="3200" b="1" dirty="0" smtClean="0">
                <a:latin typeface="Bradley Hand ITC" pitchFamily="66" charset="0"/>
              </a:rPr>
              <a:t>25’to 30’ from front of </a:t>
            </a:r>
            <a:r>
              <a:rPr lang="en-US" sz="3200" b="1" dirty="0">
                <a:latin typeface="Bradley Hand ITC" pitchFamily="66" charset="0"/>
              </a:rPr>
              <a:t>truck </a:t>
            </a:r>
            <a:r>
              <a:rPr lang="en-US" sz="3200" b="1" dirty="0" smtClean="0">
                <a:latin typeface="Bradley Hand ITC" pitchFamily="66" charset="0"/>
              </a:rPr>
              <a:t>(</a:t>
            </a:r>
            <a:r>
              <a:rPr lang="en-US" b="1" dirty="0" smtClean="0">
                <a:latin typeface="Bradley Hand ITC" pitchFamily="66" charset="0"/>
              </a:rPr>
              <a:t>drivers side)</a:t>
            </a:r>
            <a:endParaRPr lang="en-US" b="1" dirty="0">
              <a:latin typeface="Bradley Hand ITC" pitchFamily="66" charset="0"/>
            </a:endParaRPr>
          </a:p>
          <a:p>
            <a:pPr lvl="1" eaLnBrk="1" hangingPunct="1">
              <a:defRPr/>
            </a:pPr>
            <a:r>
              <a:rPr lang="en-US" sz="3200" b="1" dirty="0" smtClean="0">
                <a:latin typeface="Bradley Hand ITC" pitchFamily="66" charset="0"/>
              </a:rPr>
              <a:t>Most Living quarter rigs are self-contained</a:t>
            </a:r>
          </a:p>
          <a:p>
            <a:pPr lvl="1" eaLnBrk="1" hangingPunct="1">
              <a:defRPr/>
            </a:pPr>
            <a:r>
              <a:rPr lang="en-US" sz="3200" b="1" dirty="0" smtClean="0">
                <a:latin typeface="Bradley Hand ITC" pitchFamily="66" charset="0"/>
              </a:rPr>
              <a:t>Include in permit pack, a chemical toilet is required. </a:t>
            </a:r>
          </a:p>
          <a:p>
            <a:pPr lvl="1" eaLnBrk="1" hangingPunct="1">
              <a:defRPr/>
            </a:pPr>
            <a:r>
              <a:rPr lang="en-US" sz="3200" b="1" dirty="0" smtClean="0">
                <a:latin typeface="Bradley Hand ITC" pitchFamily="66" charset="0"/>
              </a:rPr>
              <a:t>Dump stations?  Are they available on SF or SP </a:t>
            </a:r>
          </a:p>
          <a:p>
            <a:pPr lvl="1" eaLnBrk="1" hangingPunct="1">
              <a:defRPr/>
            </a:pPr>
            <a:r>
              <a:rPr lang="en-US" sz="3200" b="1" dirty="0" smtClean="0">
                <a:latin typeface="Bradley Hand ITC" pitchFamily="66" charset="0"/>
              </a:rPr>
              <a:t>Private dump station locations</a:t>
            </a:r>
          </a:p>
          <a:p>
            <a:pPr lvl="1" eaLnBrk="1" hangingPunct="1">
              <a:defRPr/>
            </a:pPr>
            <a:endParaRPr lang="en-US" dirty="0" smtClean="0">
              <a:latin typeface="Bradley Hand ITC" pitchFamily="66" charset="0"/>
            </a:endParaRPr>
          </a:p>
          <a:p>
            <a:pPr lvl="1" eaLnBrk="1" hangingPunct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6351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3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3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3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r>
              <a:rPr lang="en-US" sz="4000" dirty="0" smtClean="0"/>
              <a:t>Parking Areas</a:t>
            </a:r>
          </a:p>
          <a:p>
            <a:pPr lvl="1"/>
            <a:r>
              <a:rPr lang="en-US" sz="2800" dirty="0" smtClean="0"/>
              <a:t>Size Matters!!!</a:t>
            </a:r>
          </a:p>
          <a:p>
            <a:pPr lvl="2"/>
            <a:r>
              <a:rPr lang="en-US" sz="2400" dirty="0" smtClean="0"/>
              <a:t>Can a rig get in?</a:t>
            </a:r>
          </a:p>
          <a:p>
            <a:pPr lvl="1"/>
            <a:r>
              <a:rPr lang="en-US" sz="2800" dirty="0" smtClean="0"/>
              <a:t>To Share or not to Share?</a:t>
            </a:r>
          </a:p>
          <a:p>
            <a:pPr lvl="2"/>
            <a:r>
              <a:rPr lang="en-US" sz="2400" dirty="0" smtClean="0"/>
              <a:t>A Separate  or  Separated parking area is best</a:t>
            </a:r>
            <a:r>
              <a:rPr lang="en-US" dirty="0" smtClean="0"/>
              <a:t>.</a:t>
            </a:r>
          </a:p>
          <a:p>
            <a:pPr lvl="1"/>
            <a:r>
              <a:rPr lang="en-US" sz="2800" dirty="0" smtClean="0"/>
              <a:t>Separate access trail to main trail.</a:t>
            </a:r>
          </a:p>
          <a:p>
            <a:pPr lvl="2"/>
            <a:r>
              <a:rPr lang="en-US" sz="2400" dirty="0" smtClean="0"/>
              <a:t>Cuts down on user conflict.</a:t>
            </a:r>
            <a:endParaRPr lang="en-US" sz="2400" dirty="0"/>
          </a:p>
          <a:p>
            <a:pPr marL="36576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752600"/>
          </a:xfrm>
        </p:spPr>
        <p:txBody>
          <a:bodyPr>
            <a:normAutofit fontScale="90000"/>
          </a:bodyPr>
          <a:lstStyle/>
          <a:p>
            <a:r>
              <a:rPr lang="en-US" sz="8900" b="1" dirty="0">
                <a:latin typeface="Bradley Hand ITC" pitchFamily="66" charset="0"/>
              </a:rPr>
              <a:t>Day Riding </a:t>
            </a:r>
            <a:r>
              <a:rPr lang="en-US" sz="4400" b="1" dirty="0">
                <a:latin typeface="Bradley Hand ITC" pitchFamily="66" charset="0"/>
              </a:rPr>
              <a:t/>
            </a:r>
            <a:br>
              <a:rPr lang="en-US" sz="4400" b="1" dirty="0">
                <a:latin typeface="Bradley Hand ITC" pitchFamily="66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4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600" b="1" dirty="0" smtClean="0">
                <a:latin typeface="Bradley Hand ITC" pitchFamily="66" charset="0"/>
              </a:rPr>
              <a:t>Issues!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4800" b="1" dirty="0" smtClean="0">
                <a:latin typeface="Bradley Hand ITC" pitchFamily="66" charset="0"/>
              </a:rPr>
              <a:t>Horse Disposal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200" dirty="0" smtClean="0">
                <a:latin typeface="Arial" charset="0"/>
              </a:rPr>
              <a:t>Committee concurred on a future guideline for Forest Districts to follow: notify the local Forest District office, remove the animal from the trail (25 feet if possible), and spread lime across the carcass &amp; cover with rocks.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200" dirty="0" smtClean="0">
                <a:latin typeface="Arial" charset="0"/>
              </a:rPr>
              <a:t>We would also suggest 100 feet away from water.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32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28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8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8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8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8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9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29600" cy="2133600"/>
          </a:xfrm>
        </p:spPr>
        <p:txBody>
          <a:bodyPr/>
          <a:lstStyle/>
          <a:p>
            <a:pPr eaLnBrk="1" hangingPunct="1">
              <a:defRPr/>
            </a:pPr>
            <a:r>
              <a:rPr lang="en-US" sz="12000" b="1" smtClean="0">
                <a:latin typeface="Bradley Hand ITC" pitchFamily="66" charset="0"/>
              </a:rPr>
              <a:t>Questions?</a:t>
            </a:r>
          </a:p>
        </p:txBody>
      </p:sp>
      <p:pic>
        <p:nvPicPr>
          <p:cNvPr id="44035" name="Picture 3" descr="Mule and Bu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743200"/>
            <a:ext cx="4953000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85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b="1" smtClean="0">
                <a:latin typeface="Bradley Hand ITC" pitchFamily="66" charset="0"/>
              </a:rPr>
              <a:t>Horse Behavior . . .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Bradley Hand ITC" pitchFamily="66" charset="0"/>
              </a:rPr>
              <a:t> </a:t>
            </a:r>
            <a:r>
              <a:rPr lang="en-US" sz="4800" b="1" smtClean="0">
                <a:latin typeface="Bradley Hand ITC" pitchFamily="66" charset="0"/>
              </a:rPr>
              <a:t>Horses are pray animals</a:t>
            </a:r>
          </a:p>
          <a:p>
            <a:pPr lvl="1" eaLnBrk="1" hangingPunct="1">
              <a:buFontTx/>
              <a:buNone/>
              <a:defRPr/>
            </a:pPr>
            <a:endParaRPr lang="en-US" sz="4800" b="1" smtClean="0">
              <a:latin typeface="Bradley Hand ITC" pitchFamily="66" charset="0"/>
            </a:endParaRPr>
          </a:p>
        </p:txBody>
      </p:sp>
      <p:pic>
        <p:nvPicPr>
          <p:cNvPr id="113671" name="Picture 7" descr="93c4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3733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9" name="Picture 5" descr="Wol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590800"/>
            <a:ext cx="455295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35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3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381000"/>
            <a:ext cx="7516813" cy="9810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8000" b="1" smtClean="0">
                <a:latin typeface="Bradley Hand ITC" pitchFamily="66" charset="0"/>
              </a:rPr>
              <a:t>Vision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600200"/>
            <a:ext cx="7772400" cy="44958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altLang="en-US" sz="5400" b="1" smtClean="0">
                <a:latin typeface="Bradley Hand ITC" pitchFamily="66" charset="0"/>
              </a:rPr>
              <a:t>Eye location</a:t>
            </a:r>
          </a:p>
          <a:p>
            <a:pPr eaLnBrk="1" hangingPunct="1">
              <a:defRPr/>
            </a:pPr>
            <a:r>
              <a:rPr lang="en-US" altLang="en-US" sz="5400" b="1" smtClean="0">
                <a:latin typeface="Bradley Hand ITC" pitchFamily="66" charset="0"/>
              </a:rPr>
              <a:t>300˚ Field of vision</a:t>
            </a:r>
          </a:p>
          <a:p>
            <a:pPr eaLnBrk="1" hangingPunct="1">
              <a:defRPr/>
            </a:pPr>
            <a:r>
              <a:rPr lang="en-US" altLang="en-US" sz="5400" b="1" smtClean="0">
                <a:latin typeface="Bradley Hand ITC" pitchFamily="66" charset="0"/>
              </a:rPr>
              <a:t>Monocular vision	 &amp;</a:t>
            </a:r>
          </a:p>
          <a:p>
            <a:pPr eaLnBrk="1" hangingPunct="1">
              <a:defRPr/>
            </a:pPr>
            <a:r>
              <a:rPr lang="en-US" altLang="en-US" sz="5400" b="1" smtClean="0">
                <a:latin typeface="Bradley Hand ITC" pitchFamily="66" charset="0"/>
              </a:rPr>
              <a:t>Binocular</a:t>
            </a:r>
          </a:p>
          <a:p>
            <a:pPr eaLnBrk="1" hangingPunct="1">
              <a:defRPr/>
            </a:pPr>
            <a:r>
              <a:rPr lang="en-US" altLang="en-US" sz="5400" b="1" smtClean="0">
                <a:latin typeface="Bradley Hand ITC" pitchFamily="66" charset="0"/>
              </a:rPr>
              <a:t>Blind spots</a:t>
            </a:r>
          </a:p>
        </p:txBody>
      </p:sp>
    </p:spTree>
    <p:extLst>
      <p:ext uri="{BB962C8B-B14F-4D97-AF65-F5344CB8AC3E}">
        <p14:creationId xmlns:p14="http://schemas.microsoft.com/office/powerpoint/2010/main" val="239320476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98" decel="100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98" decel="100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98" decel="1000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98" decel="1000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04800"/>
            <a:ext cx="5773013" cy="612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8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1377</TotalTime>
  <Words>646</Words>
  <Application>Microsoft Office PowerPoint</Application>
  <PresentationFormat>On-screen Show (4:3)</PresentationFormat>
  <Paragraphs>169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3" baseType="lpstr">
      <vt:lpstr>Arial</vt:lpstr>
      <vt:lpstr>Bradley Hand ITC</vt:lpstr>
      <vt:lpstr>Constantia</vt:lpstr>
      <vt:lpstr>Monotype Sorts</vt:lpstr>
      <vt:lpstr>Verdana</vt:lpstr>
      <vt:lpstr>Wingdings</vt:lpstr>
      <vt:lpstr>Wingdings 2</vt:lpstr>
      <vt:lpstr>Paper</vt:lpstr>
      <vt:lpstr>Phoenix , AZ 2018</vt:lpstr>
      <vt:lpstr>Trails  with Equestrian Use </vt:lpstr>
      <vt:lpstr>PowerPoint Presentation</vt:lpstr>
      <vt:lpstr>A lot to talk about!</vt:lpstr>
      <vt:lpstr>PowerPoint Presentation</vt:lpstr>
      <vt:lpstr>Horse Behavior . . .</vt:lpstr>
      <vt:lpstr>Horse Behavior . . .</vt:lpstr>
      <vt:lpstr>Vision</vt:lpstr>
      <vt:lpstr>PowerPoint Presentation</vt:lpstr>
      <vt:lpstr>PowerPoint Presentation</vt:lpstr>
      <vt:lpstr>PowerPoint Presentation</vt:lpstr>
      <vt:lpstr>Flight vs. Fight</vt:lpstr>
      <vt:lpstr>A Horse is a Horse . . .</vt:lpstr>
      <vt:lpstr>Protective Behavior</vt:lpstr>
      <vt:lpstr>PowerPoint Presentation</vt:lpstr>
      <vt:lpstr>Shared  Use  Trails</vt:lpstr>
      <vt:lpstr>Shared Use Trails</vt:lpstr>
      <vt:lpstr>Etiquette &amp; Ethics</vt:lpstr>
      <vt:lpstr>Shared Use Trails</vt:lpstr>
      <vt:lpstr>Safety</vt:lpstr>
      <vt:lpstr>Clearing Height and Width</vt:lpstr>
      <vt:lpstr>Clearing Height and Width</vt:lpstr>
      <vt:lpstr>Good Sight Line</vt:lpstr>
      <vt:lpstr>Clear Signage</vt:lpstr>
      <vt:lpstr>PowerPoint Presentation</vt:lpstr>
      <vt:lpstr>PowerPoint Presentation</vt:lpstr>
      <vt:lpstr>Usability!!!!!</vt:lpstr>
      <vt:lpstr>PowerPoint Presentation</vt:lpstr>
      <vt:lpstr>What  causes conflict?</vt:lpstr>
      <vt:lpstr>PowerPoint Presentation</vt:lpstr>
      <vt:lpstr>Bridges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Options</vt:lpstr>
      <vt:lpstr>Low Water Crossings</vt:lpstr>
      <vt:lpstr>Watering Opportunity</vt:lpstr>
      <vt:lpstr>Camping</vt:lpstr>
      <vt:lpstr>Access</vt:lpstr>
      <vt:lpstr>Manage numbers by horses  not camp sites.</vt:lpstr>
      <vt:lpstr> Amenities</vt:lpstr>
      <vt:lpstr>Dispersed Camping</vt:lpstr>
      <vt:lpstr>Camp Parking</vt:lpstr>
      <vt:lpstr>PowerPoint Presentation</vt:lpstr>
      <vt:lpstr>Rig size</vt:lpstr>
      <vt:lpstr>Hardened Parking Pad</vt:lpstr>
      <vt:lpstr>PowerPoint Presentation</vt:lpstr>
      <vt:lpstr>High Lines</vt:lpstr>
      <vt:lpstr>Leg  Picket</vt:lpstr>
      <vt:lpstr>Consider Handicap Ac    Accessibility</vt:lpstr>
      <vt:lpstr> </vt:lpstr>
      <vt:lpstr>Watering Trough</vt:lpstr>
      <vt:lpstr>Electricity-Water</vt:lpstr>
      <vt:lpstr>Day Riding  </vt:lpstr>
      <vt:lpstr>Issues!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Gwen</dc:creator>
  <cp:lastModifiedBy>Gwen</cp:lastModifiedBy>
  <cp:revision>63</cp:revision>
  <dcterms:created xsi:type="dcterms:W3CDTF">2014-03-29T14:30:43Z</dcterms:created>
  <dcterms:modified xsi:type="dcterms:W3CDTF">2018-10-31T19:07:27Z</dcterms:modified>
</cp:coreProperties>
</file>