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1" r:id="rId3"/>
    <p:sldId id="288" r:id="rId4"/>
    <p:sldId id="279" r:id="rId5"/>
    <p:sldId id="283" r:id="rId6"/>
    <p:sldId id="284" r:id="rId7"/>
    <p:sldId id="286" r:id="rId8"/>
    <p:sldId id="285" r:id="rId9"/>
    <p:sldId id="289" r:id="rId10"/>
    <p:sldId id="28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</p14:sldIdLst>
        </p14:section>
        <p14:section name="Design, Morph, Annotate, Work Together, Tell Me" id="{B9B51309-D148-4332-87C2-07BE32FBCA3B}">
          <p14:sldIdLst>
            <p14:sldId id="271"/>
            <p14:sldId id="288"/>
            <p14:sldId id="279"/>
            <p14:sldId id="283"/>
            <p14:sldId id="284"/>
            <p14:sldId id="286"/>
            <p14:sldId id="285"/>
            <p14:sldId id="289"/>
            <p14:sldId id="287"/>
          </p14:sldIdLst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0" autoAdjust="0"/>
    <p:restoredTop sz="94214" autoAdjust="0"/>
  </p:normalViewPr>
  <p:slideViewPr>
    <p:cSldViewPr snapToGrid="0">
      <p:cViewPr varScale="1">
        <p:scale>
          <a:sx n="72" d="100"/>
          <a:sy n="72" d="100"/>
        </p:scale>
        <p:origin x="492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11/3/2018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11/3/2018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11/3/2018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wipe/>
  </p:transition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5481" y="0"/>
            <a:ext cx="10515600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A Call to Action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67430" y="5327935"/>
            <a:ext cx="10611702" cy="2760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Providing Recreational Activities to Boost Mental Resiliency in First Responders</a:t>
            </a:r>
          </a:p>
        </p:txBody>
      </p:sp>
      <p:pic>
        <p:nvPicPr>
          <p:cNvPr id="7170" name="Picture 2" descr="Image result for first responders">
            <a:extLst>
              <a:ext uri="{FF2B5EF4-FFF2-40B4-BE49-F238E27FC236}">
                <a16:creationId xmlns:a16="http://schemas.microsoft.com/office/drawing/2014/main" id="{5DE2F4FC-8A10-45F0-BA90-08971C146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814" y="1844058"/>
            <a:ext cx="5715000" cy="340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7AB5A5F0-459C-42DB-A6D0-34AEAB53F653}"/>
              </a:ext>
            </a:extLst>
          </p:cNvPr>
          <p:cNvSpPr txBox="1">
            <a:spLocks/>
          </p:cNvSpPr>
          <p:nvPr/>
        </p:nvSpPr>
        <p:spPr>
          <a:xfrm>
            <a:off x="6924586" y="4850425"/>
            <a:ext cx="3071611" cy="672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+mj-lt"/>
              </a:rPr>
              <a:t>Jerry’s Ford Leesburg</a:t>
            </a: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CB083-ACE9-49AA-87F7-B076796B3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D24726"/>
                </a:solidFill>
              </a:rPr>
              <a:t>You have an idea….now what?</a:t>
            </a:r>
          </a:p>
        </p:txBody>
      </p:sp>
      <p:sp>
        <p:nvSpPr>
          <p:cNvPr id="8" name="Content Placeholder 17">
            <a:extLst>
              <a:ext uri="{FF2B5EF4-FFF2-40B4-BE49-F238E27FC236}">
                <a16:creationId xmlns:a16="http://schemas.microsoft.com/office/drawing/2014/main" id="{545E8C8A-35E3-4E18-AD61-A01BECA03D1D}"/>
              </a:ext>
            </a:extLst>
          </p:cNvPr>
          <p:cNvSpPr txBox="1">
            <a:spLocks/>
          </p:cNvSpPr>
          <p:nvPr/>
        </p:nvSpPr>
        <p:spPr>
          <a:xfrm>
            <a:off x="521207" y="1531407"/>
            <a:ext cx="6803324" cy="4878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type of recreational activity do you want to offer?</a:t>
            </a:r>
          </a:p>
          <a:p>
            <a:pPr>
              <a:spcAft>
                <a:spcPts val="600"/>
              </a:spcAft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Partner with other organizations</a:t>
            </a:r>
          </a:p>
          <a:p>
            <a:pPr lvl="1">
              <a:spcAft>
                <a:spcPts val="600"/>
              </a:spcAft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Local barn</a:t>
            </a:r>
          </a:p>
          <a:p>
            <a:pPr lvl="1">
              <a:spcAft>
                <a:spcPts val="600"/>
              </a:spcAft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Local youth organization</a:t>
            </a:r>
          </a:p>
          <a:p>
            <a:pPr lvl="1">
              <a:spcAft>
                <a:spcPts val="600"/>
              </a:spcAft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Local fire or police department</a:t>
            </a:r>
          </a:p>
          <a:p>
            <a:pPr>
              <a:spcAft>
                <a:spcPts val="600"/>
              </a:spcAft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Become familiar with the population you want to serve</a:t>
            </a:r>
          </a:p>
          <a:p>
            <a:pPr lvl="1">
              <a:spcAft>
                <a:spcPts val="600"/>
              </a:spcAft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Are you prepared to work with first responders?</a:t>
            </a:r>
          </a:p>
          <a:p>
            <a:pPr lvl="1">
              <a:spcAft>
                <a:spcPts val="600"/>
              </a:spcAft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Are you prepared to work with youth?</a:t>
            </a:r>
          </a:p>
          <a:p>
            <a:pPr>
              <a:spcAft>
                <a:spcPts val="600"/>
              </a:spcAft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Set a high level of quality and safety</a:t>
            </a:r>
          </a:p>
          <a:p>
            <a:pPr>
              <a:spcAft>
                <a:spcPts val="600"/>
              </a:spcAft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Don’t cross the line into ‘therapy’</a:t>
            </a:r>
          </a:p>
          <a:p>
            <a:pPr lvl="1">
              <a:spcAft>
                <a:spcPts val="600"/>
              </a:spcAft>
              <a:defRPr/>
            </a:pP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spcAft>
                <a:spcPts val="600"/>
              </a:spcAft>
              <a:defRPr/>
            </a:pP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spcAft>
                <a:spcPts val="600"/>
              </a:spcAft>
              <a:buNone/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122" name="Picture 2" descr="Image result for mountain bike">
            <a:extLst>
              <a:ext uri="{FF2B5EF4-FFF2-40B4-BE49-F238E27FC236}">
                <a16:creationId xmlns:a16="http://schemas.microsoft.com/office/drawing/2014/main" id="{C3472ADB-A533-47A0-B347-0386945C9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19" y="137278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map reading">
            <a:extLst>
              <a:ext uri="{FF2B5EF4-FFF2-40B4-BE49-F238E27FC236}">
                <a16:creationId xmlns:a16="http://schemas.microsoft.com/office/drawing/2014/main" id="{10957200-2642-4F16-B08A-3142944C3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417" y="3148285"/>
            <a:ext cx="2619376" cy="164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hiking">
            <a:extLst>
              <a:ext uri="{FF2B5EF4-FFF2-40B4-BE49-F238E27FC236}">
                <a16:creationId xmlns:a16="http://schemas.microsoft.com/office/drawing/2014/main" id="{9DBB2FDE-526C-4C56-9BFA-3E369786D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219" y="482549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60444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D2472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About your Presenter</a:t>
            </a: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10" y="1524708"/>
            <a:ext cx="4321704" cy="3871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Saebra Pipoly</a:t>
            </a:r>
          </a:p>
          <a:p>
            <a:pPr>
              <a:spcAft>
                <a:spcPts val="600"/>
              </a:spcAft>
              <a:defRPr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Lifetime with horses</a:t>
            </a:r>
          </a:p>
          <a:p>
            <a:pPr>
              <a:spcAft>
                <a:spcPts val="600"/>
              </a:spcAft>
              <a:defRPr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15 years teaching ‘traditional’ equine lessons</a:t>
            </a:r>
          </a:p>
          <a:p>
            <a:pPr>
              <a:spcAft>
                <a:spcPts val="600"/>
              </a:spcAft>
              <a:defRPr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10 years teaching ‘adaptive’ equine lessons</a:t>
            </a:r>
          </a:p>
          <a:p>
            <a:pPr>
              <a:spcAft>
                <a:spcPts val="600"/>
              </a:spcAft>
              <a:defRPr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Multiple certifications in the EAAT &amp; equine industry</a:t>
            </a:r>
          </a:p>
          <a:p>
            <a:pPr>
              <a:spcAft>
                <a:spcPts val="600"/>
              </a:spcAft>
              <a:defRPr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Incoming PATH Intl. Region 10 Representative </a:t>
            </a:r>
          </a:p>
        </p:txBody>
      </p:sp>
      <p:pic>
        <p:nvPicPr>
          <p:cNvPr id="3" name="Picture 2" descr="A group of brown cows standing on top of a dry grass field&#10;&#10;Description generated with very high confidence">
            <a:extLst>
              <a:ext uri="{FF2B5EF4-FFF2-40B4-BE49-F238E27FC236}">
                <a16:creationId xmlns:a16="http://schemas.microsoft.com/office/drawing/2014/main" id="{28A0B079-B370-409A-BF4C-7DD3FD6248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071" y="2004273"/>
            <a:ext cx="4921319" cy="350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D2472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An ‘Aha moment’</a:t>
            </a: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09" y="1280340"/>
            <a:ext cx="6353713" cy="5251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endParaRPr lang="en-US" sz="3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South Korea</a:t>
            </a:r>
          </a:p>
          <a:p>
            <a:pPr lvl="1">
              <a:spcAft>
                <a:spcPts val="600"/>
              </a:spcAft>
              <a:defRPr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Building an recreational equine program for Korean firefighters</a:t>
            </a:r>
          </a:p>
          <a:p>
            <a:pPr>
              <a:spcAft>
                <a:spcPts val="600"/>
              </a:spcAft>
              <a:defRPr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Youth &amp; Officer Mentor program in early 2018</a:t>
            </a:r>
          </a:p>
          <a:p>
            <a:pPr lvl="1">
              <a:spcAft>
                <a:spcPts val="600"/>
              </a:spcAft>
              <a:defRPr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2 equine programs nationally</a:t>
            </a:r>
          </a:p>
          <a:p>
            <a:pPr lvl="1">
              <a:spcAft>
                <a:spcPts val="600"/>
              </a:spcAft>
              <a:defRPr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1 bike rebuilder program here in AZ</a:t>
            </a:r>
          </a:p>
          <a:p>
            <a:pPr>
              <a:spcAft>
                <a:spcPts val="600"/>
              </a:spcAft>
              <a:defRPr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A lot of military and veteran geared programs</a:t>
            </a:r>
          </a:p>
          <a:p>
            <a:pPr lvl="1">
              <a:spcAft>
                <a:spcPts val="600"/>
              </a:spcAft>
              <a:defRPr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What about first responders???</a:t>
            </a:r>
          </a:p>
          <a:p>
            <a:pPr lvl="1">
              <a:spcAft>
                <a:spcPts val="600"/>
              </a:spcAft>
              <a:defRPr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Increasing suicide and mental health issues in first responders</a:t>
            </a:r>
          </a:p>
        </p:txBody>
      </p:sp>
      <p:pic>
        <p:nvPicPr>
          <p:cNvPr id="4" name="Picture 3" descr="A group of people posing for a picture&#10;&#10;Description generated with very high confidence">
            <a:extLst>
              <a:ext uri="{FF2B5EF4-FFF2-40B4-BE49-F238E27FC236}">
                <a16:creationId xmlns:a16="http://schemas.microsoft.com/office/drawing/2014/main" id="{2D4FC9F1-CD6C-4E35-84F5-93F956F95A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974" y="255852"/>
            <a:ext cx="4272819" cy="3204615"/>
          </a:xfrm>
          <a:prstGeom prst="rect">
            <a:avLst/>
          </a:prstGeom>
        </p:spPr>
      </p:pic>
      <p:pic>
        <p:nvPicPr>
          <p:cNvPr id="6" name="Picture 5" descr="A group of people standing in front of a car posing for the camera&#10;&#10;Description generated with very high confidence">
            <a:extLst>
              <a:ext uri="{FF2B5EF4-FFF2-40B4-BE49-F238E27FC236}">
                <a16:creationId xmlns:a16="http://schemas.microsoft.com/office/drawing/2014/main" id="{44229644-2C45-4684-811E-590B909EA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973" y="3327717"/>
            <a:ext cx="4272820" cy="320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6500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D2472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What is the “Call to Action”?</a:t>
            </a:r>
          </a:p>
        </p:txBody>
      </p:sp>
      <p:sp>
        <p:nvSpPr>
          <p:cNvPr id="25" name="Content Placeholder 17"/>
          <p:cNvSpPr txBox="1">
            <a:spLocks/>
          </p:cNvSpPr>
          <p:nvPr/>
        </p:nvSpPr>
        <p:spPr>
          <a:xfrm>
            <a:off x="541609" y="1455491"/>
            <a:ext cx="5110161" cy="1046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Help first responders to maintain active, healthy lives outside of their jobs and mental resiliency, overall.</a:t>
            </a:r>
          </a:p>
        </p:txBody>
      </p:sp>
      <p:sp>
        <p:nvSpPr>
          <p:cNvPr id="21" name="Content Placeholder 17"/>
          <p:cNvSpPr txBox="1">
            <a:spLocks/>
          </p:cNvSpPr>
          <p:nvPr/>
        </p:nvSpPr>
        <p:spPr>
          <a:xfrm>
            <a:off x="558179" y="2421653"/>
            <a:ext cx="5084065" cy="3908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First Responders are at a higher risk for not only mental health related issues but also physical ailments </a:t>
            </a:r>
          </a:p>
          <a:p>
            <a:pPr lvl="1">
              <a:spcAft>
                <a:spcPts val="600"/>
              </a:spcAft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Shift work, stress, poor diet, poor sleep, critical incidents</a:t>
            </a:r>
          </a:p>
          <a:p>
            <a:pPr>
              <a:spcAft>
                <a:spcPts val="600"/>
              </a:spcAft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First Responders experience ‘critical events’ at a much higher rate than the average population</a:t>
            </a:r>
          </a:p>
          <a:p>
            <a:pPr>
              <a:spcAft>
                <a:spcPts val="600"/>
              </a:spcAft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When looking at firefighters and police- high priority put on preventing physical injury and staying physically trained….but what about mental preparedness and injury?</a:t>
            </a:r>
          </a:p>
          <a:p>
            <a:pPr marL="0" lvl="0" indent="0">
              <a:spcAft>
                <a:spcPts val="600"/>
              </a:spcAft>
              <a:buNone/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First-Responder-Mental-Health_1">
            <a:extLst>
              <a:ext uri="{FF2B5EF4-FFF2-40B4-BE49-F238E27FC236}">
                <a16:creationId xmlns:a16="http://schemas.microsoft.com/office/drawing/2014/main" id="{7E4A3320-06EF-4E00-9429-A3773850A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541" y="1286871"/>
            <a:ext cx="5483850" cy="214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phoenix.edu/content/dam/uopx/img/articles/First-Responder-Mental-Health_2.png">
            <a:extLst>
              <a:ext uri="{FF2B5EF4-FFF2-40B4-BE49-F238E27FC236}">
                <a16:creationId xmlns:a16="http://schemas.microsoft.com/office/drawing/2014/main" id="{90CBD7CD-7798-43D2-96A2-127AAB5FF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77" y="3707841"/>
            <a:ext cx="5475844" cy="246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17">
            <a:extLst>
              <a:ext uri="{FF2B5EF4-FFF2-40B4-BE49-F238E27FC236}">
                <a16:creationId xmlns:a16="http://schemas.microsoft.com/office/drawing/2014/main" id="{7C5B527F-A0B1-4F59-8795-90FB52C963CF}"/>
              </a:ext>
            </a:extLst>
          </p:cNvPr>
          <p:cNvSpPr txBox="1">
            <a:spLocks/>
          </p:cNvSpPr>
          <p:nvPr/>
        </p:nvSpPr>
        <p:spPr>
          <a:xfrm>
            <a:off x="7475274" y="6282985"/>
            <a:ext cx="3768114" cy="345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Study by University of Phoenix, April 2018</a:t>
            </a:r>
          </a:p>
        </p:txBody>
      </p:sp>
    </p:spTree>
    <p:extLst>
      <p:ext uri="{BB962C8B-B14F-4D97-AF65-F5344CB8AC3E}">
        <p14:creationId xmlns:p14="http://schemas.microsoft.com/office/powerpoint/2010/main" val="110700175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D2472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What is the “Call to Action”?</a:t>
            </a:r>
          </a:p>
        </p:txBody>
      </p:sp>
      <p:sp>
        <p:nvSpPr>
          <p:cNvPr id="25" name="Content Placeholder 17"/>
          <p:cNvSpPr txBox="1">
            <a:spLocks/>
          </p:cNvSpPr>
          <p:nvPr/>
        </p:nvSpPr>
        <p:spPr>
          <a:xfrm>
            <a:off x="6819660" y="4816960"/>
            <a:ext cx="2198500" cy="28439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How can recreational outlets help our first responders?</a:t>
            </a:r>
          </a:p>
        </p:txBody>
      </p:sp>
      <p:sp>
        <p:nvSpPr>
          <p:cNvPr id="21" name="Content Placeholder 17"/>
          <p:cNvSpPr txBox="1">
            <a:spLocks/>
          </p:cNvSpPr>
          <p:nvPr/>
        </p:nvSpPr>
        <p:spPr>
          <a:xfrm>
            <a:off x="668693" y="1474595"/>
            <a:ext cx="5084065" cy="4878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Mental health support is ‘there’ but under utilized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Reactive vs. proactive</a:t>
            </a:r>
          </a:p>
          <a:p>
            <a:pPr>
              <a:spcAft>
                <a:spcPts val="600"/>
              </a:spcAft>
              <a:defRPr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Should be we be offering recreational activates or mental health support?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Both!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Examples of activities to follow</a:t>
            </a:r>
          </a:p>
          <a:p>
            <a:pPr>
              <a:spcAft>
                <a:spcPts val="600"/>
              </a:spcAft>
              <a:defRPr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Help build and maintain resiliency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Ability to adapt well to stress adversity, trauma, tragedy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Can be learned</a:t>
            </a:r>
          </a:p>
          <a:p>
            <a:pPr marL="457200" lvl="1" indent="0">
              <a:spcAft>
                <a:spcPts val="600"/>
              </a:spcAft>
              <a:buNone/>
              <a:defRPr/>
            </a:pP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1" indent="0">
              <a:spcAft>
                <a:spcPts val="600"/>
              </a:spcAft>
              <a:buNone/>
              <a:defRPr/>
            </a:pP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spcAft>
                <a:spcPts val="600"/>
              </a:spcAft>
              <a:defRPr/>
            </a:pP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spcAft>
                <a:spcPts val="600"/>
              </a:spcAft>
              <a:buNone/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Content Placeholder 17">
            <a:extLst>
              <a:ext uri="{FF2B5EF4-FFF2-40B4-BE49-F238E27FC236}">
                <a16:creationId xmlns:a16="http://schemas.microsoft.com/office/drawing/2014/main" id="{7C5B527F-A0B1-4F59-8795-90FB52C963CF}"/>
              </a:ext>
            </a:extLst>
          </p:cNvPr>
          <p:cNvSpPr txBox="1">
            <a:spLocks/>
          </p:cNvSpPr>
          <p:nvPr/>
        </p:nvSpPr>
        <p:spPr>
          <a:xfrm>
            <a:off x="7475274" y="6282985"/>
            <a:ext cx="3768114" cy="345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Study by University of Phoenix, April 2018</a:t>
            </a:r>
          </a:p>
        </p:txBody>
      </p:sp>
      <p:pic>
        <p:nvPicPr>
          <p:cNvPr id="2052" name="Picture 4" descr="First-Responder-Mental-Health_4">
            <a:extLst>
              <a:ext uri="{FF2B5EF4-FFF2-40B4-BE49-F238E27FC236}">
                <a16:creationId xmlns:a16="http://schemas.microsoft.com/office/drawing/2014/main" id="{C7827EB5-3249-4978-A55F-BA150E7CA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051" y="1199767"/>
            <a:ext cx="5245256" cy="222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rst-Responder-Mental-Health_5">
            <a:extLst>
              <a:ext uri="{FF2B5EF4-FFF2-40B4-BE49-F238E27FC236}">
                <a16:creationId xmlns:a16="http://schemas.microsoft.com/office/drawing/2014/main" id="{11D5A177-D54E-4814-9EF1-0504A9400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051" y="3656743"/>
            <a:ext cx="5245256" cy="269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15602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/>
          <a:lstStyle/>
          <a:p>
            <a:r>
              <a:rPr lang="en-US" b="1" dirty="0">
                <a:solidFill>
                  <a:srgbClr val="D2472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Building and Maintaining Resiliency</a:t>
            </a:r>
          </a:p>
        </p:txBody>
      </p:sp>
      <p:pic>
        <p:nvPicPr>
          <p:cNvPr id="3076" name="Picture 4" descr="Image result for ways to build resilience">
            <a:extLst>
              <a:ext uri="{FF2B5EF4-FFF2-40B4-BE49-F238E27FC236}">
                <a16:creationId xmlns:a16="http://schemas.microsoft.com/office/drawing/2014/main" id="{8D7C9CF3-D007-43B1-B2F5-4278F295B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713" y="1420643"/>
            <a:ext cx="6757429" cy="507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14281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D2472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Example of Recreational Activity</a:t>
            </a:r>
          </a:p>
        </p:txBody>
      </p:sp>
      <p:sp>
        <p:nvSpPr>
          <p:cNvPr id="21" name="Content Placeholder 17"/>
          <p:cNvSpPr txBox="1">
            <a:spLocks/>
          </p:cNvSpPr>
          <p:nvPr/>
        </p:nvSpPr>
        <p:spPr>
          <a:xfrm>
            <a:off x="521207" y="1531407"/>
            <a:ext cx="5084065" cy="4878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Youth &amp; Officer Mentoring Program…with horses!</a:t>
            </a:r>
          </a:p>
          <a:p>
            <a:pPr>
              <a:spcAft>
                <a:spcPts val="600"/>
              </a:spcAft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Positively impacted officers:</a:t>
            </a:r>
          </a:p>
          <a:p>
            <a:pPr lvl="1">
              <a:spcAft>
                <a:spcPts val="600"/>
              </a:spcAft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Made connections</a:t>
            </a:r>
          </a:p>
          <a:p>
            <a:pPr lvl="1">
              <a:spcAft>
                <a:spcPts val="600"/>
              </a:spcAft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Self discovery</a:t>
            </a:r>
          </a:p>
          <a:p>
            <a:pPr lvl="1">
              <a:spcAft>
                <a:spcPts val="600"/>
              </a:spcAft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Building self-esteem</a:t>
            </a:r>
          </a:p>
          <a:p>
            <a:pPr lvl="1">
              <a:spcAft>
                <a:spcPts val="600"/>
              </a:spcAft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Moving towards goals </a:t>
            </a:r>
          </a:p>
          <a:p>
            <a:pPr lvl="1">
              <a:spcAft>
                <a:spcPts val="600"/>
              </a:spcAft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Maintain hope &amp; positivity</a:t>
            </a:r>
          </a:p>
          <a:p>
            <a:pPr lvl="1">
              <a:spcAft>
                <a:spcPts val="600"/>
              </a:spcAft>
              <a:defRPr/>
            </a:pP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spcAft>
                <a:spcPts val="600"/>
              </a:spcAft>
              <a:defRPr/>
            </a:pP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spcAft>
                <a:spcPts val="600"/>
              </a:spcAft>
              <a:defRPr/>
            </a:pP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0" indent="0">
              <a:spcAft>
                <a:spcPts val="600"/>
              </a:spcAft>
              <a:buNone/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 descr="A group of people riding on the back of a horse&#10;&#10;Description generated with high confidence">
            <a:extLst>
              <a:ext uri="{FF2B5EF4-FFF2-40B4-BE49-F238E27FC236}">
                <a16:creationId xmlns:a16="http://schemas.microsoft.com/office/drawing/2014/main" id="{05CF2AB9-51DB-4AB6-ACF0-E5C26FF06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115" y="3429000"/>
            <a:ext cx="2381732" cy="3175643"/>
          </a:xfrm>
          <a:prstGeom prst="rect">
            <a:avLst/>
          </a:prstGeom>
        </p:spPr>
      </p:pic>
      <p:pic>
        <p:nvPicPr>
          <p:cNvPr id="10" name="Picture 9" descr="A person standing next to a horse&#10;&#10;Description generated with very high confidence">
            <a:extLst>
              <a:ext uri="{FF2B5EF4-FFF2-40B4-BE49-F238E27FC236}">
                <a16:creationId xmlns:a16="http://schemas.microsoft.com/office/drawing/2014/main" id="{2AE37C94-D93F-4FFC-B39F-3B7AED776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383" y="3428999"/>
            <a:ext cx="2381732" cy="3175643"/>
          </a:xfrm>
          <a:prstGeom prst="rect">
            <a:avLst/>
          </a:prstGeom>
        </p:spPr>
      </p:pic>
      <p:pic>
        <p:nvPicPr>
          <p:cNvPr id="12" name="Picture 11" descr="A person standing next to a horse&#10;&#10;Description generated with very high confidence">
            <a:extLst>
              <a:ext uri="{FF2B5EF4-FFF2-40B4-BE49-F238E27FC236}">
                <a16:creationId xmlns:a16="http://schemas.microsoft.com/office/drawing/2014/main" id="{237C4F66-982A-423C-B66C-EC4BB80B09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847" y="3428999"/>
            <a:ext cx="2381732" cy="3175643"/>
          </a:xfrm>
          <a:prstGeom prst="rect">
            <a:avLst/>
          </a:prstGeom>
        </p:spPr>
      </p:pic>
      <p:pic>
        <p:nvPicPr>
          <p:cNvPr id="15" name="Picture 14" descr="A group of people standing in front of a car posing for the camera&#10;&#10;Description generated with very high confidence">
            <a:extLst>
              <a:ext uri="{FF2B5EF4-FFF2-40B4-BE49-F238E27FC236}">
                <a16:creationId xmlns:a16="http://schemas.microsoft.com/office/drawing/2014/main" id="{E2866D23-FCF5-42DB-B8AC-9F066FADE1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384" y="1295104"/>
            <a:ext cx="2845194" cy="213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8534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CB083-ACE9-49AA-87F7-B076796B3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group of people standing around a brown horse&#10;&#10;Description generated with very high confidence">
            <a:extLst>
              <a:ext uri="{FF2B5EF4-FFF2-40B4-BE49-F238E27FC236}">
                <a16:creationId xmlns:a16="http://schemas.microsoft.com/office/drawing/2014/main" id="{5F18BF2A-C8A9-41A9-BFD8-CD7DB906477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67" y="1248779"/>
            <a:ext cx="10834266" cy="5417132"/>
          </a:xfrm>
        </p:spPr>
      </p:pic>
    </p:spTree>
    <p:extLst>
      <p:ext uri="{BB962C8B-B14F-4D97-AF65-F5344CB8AC3E}">
        <p14:creationId xmlns:p14="http://schemas.microsoft.com/office/powerpoint/2010/main" val="368693322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41">
            <a:extLst>
              <a:ext uri="{FF2B5EF4-FFF2-40B4-BE49-F238E27FC236}">
                <a16:creationId xmlns:a16="http://schemas.microsoft.com/office/drawing/2014/main" id="{FCC22584-5587-4748-B546-4DAC55D8546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6772" r="13164"/>
          <a:stretch/>
        </p:blipFill>
        <p:spPr>
          <a:xfrm>
            <a:off x="7998488" y="1401059"/>
            <a:ext cx="3522406" cy="23046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hape 139">
            <a:extLst>
              <a:ext uri="{FF2B5EF4-FFF2-40B4-BE49-F238E27FC236}">
                <a16:creationId xmlns:a16="http://schemas.microsoft.com/office/drawing/2014/main" id="{822C2A1B-ACD0-4E18-BF7C-BEF8F0ED70B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5950" y="1233805"/>
            <a:ext cx="2721963" cy="37095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hape 137">
            <a:extLst>
              <a:ext uri="{FF2B5EF4-FFF2-40B4-BE49-F238E27FC236}">
                <a16:creationId xmlns:a16="http://schemas.microsoft.com/office/drawing/2014/main" id="{892C9476-5DC4-4D41-8610-795B1F81030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496" y="1233805"/>
            <a:ext cx="2655880" cy="3468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FCB083-ACE9-49AA-87F7-B076796B3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D11433-7BAD-420A-AD02-42CFE4D5369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Shape 138">
            <a:extLst>
              <a:ext uri="{FF2B5EF4-FFF2-40B4-BE49-F238E27FC236}">
                <a16:creationId xmlns:a16="http://schemas.microsoft.com/office/drawing/2014/main" id="{AF248781-9DA8-4DA9-9166-8844C726C8E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3959" y="4145242"/>
            <a:ext cx="4042989" cy="2536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hape 142">
            <a:extLst>
              <a:ext uri="{FF2B5EF4-FFF2-40B4-BE49-F238E27FC236}">
                <a16:creationId xmlns:a16="http://schemas.microsoft.com/office/drawing/2014/main" id="{2DE53D84-1CA8-48D1-8C51-22502BC805E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9596" r="20512"/>
          <a:stretch/>
        </p:blipFill>
        <p:spPr>
          <a:xfrm>
            <a:off x="6854153" y="3429001"/>
            <a:ext cx="4284940" cy="32613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4805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_Win32_new.potx" id="{95F22252-1276-4CE0-B5B2-7173AC23E7C1}" vid="{5251F4FC-9BFF-4FAA-9D53-CA33255737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PowerPoint(3)</Template>
  <TotalTime>116</TotalTime>
  <Words>407</Words>
  <Application>Microsoft Office PowerPoint</Application>
  <PresentationFormat>Widescreen</PresentationFormat>
  <Paragraphs>64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Segoe UI</vt:lpstr>
      <vt:lpstr>Segoe UI Light</vt:lpstr>
      <vt:lpstr>WelcomeDoc</vt:lpstr>
      <vt:lpstr>A Call to Action</vt:lpstr>
      <vt:lpstr>About your Presenter</vt:lpstr>
      <vt:lpstr>An ‘Aha moment’</vt:lpstr>
      <vt:lpstr>What is the “Call to Action”?</vt:lpstr>
      <vt:lpstr>What is the “Call to Action”?</vt:lpstr>
      <vt:lpstr>Building and Maintaining Resiliency</vt:lpstr>
      <vt:lpstr>Example of Recreational Activity</vt:lpstr>
      <vt:lpstr>PowerPoint Presentation</vt:lpstr>
      <vt:lpstr>PowerPoint Presentation</vt:lpstr>
      <vt:lpstr>You have an idea….now what?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Call to Action</dc:title>
  <dc:creator>Saebra Pipoly</dc:creator>
  <cp:keywords/>
  <cp:lastModifiedBy>Walter Wilson</cp:lastModifiedBy>
  <cp:revision>10</cp:revision>
  <dcterms:created xsi:type="dcterms:W3CDTF">2018-11-03T12:53:34Z</dcterms:created>
  <dcterms:modified xsi:type="dcterms:W3CDTF">2018-11-03T16:05:44Z</dcterms:modified>
  <cp:version/>
</cp:coreProperties>
</file>