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15"/>
  </p:notesMasterIdLst>
  <p:sldIdLst>
    <p:sldId id="256" r:id="rId2"/>
    <p:sldId id="257" r:id="rId3"/>
    <p:sldId id="258" r:id="rId4"/>
    <p:sldId id="267" r:id="rId5"/>
    <p:sldId id="264" r:id="rId6"/>
    <p:sldId id="259" r:id="rId7"/>
    <p:sldId id="260" r:id="rId8"/>
    <p:sldId id="268" r:id="rId9"/>
    <p:sldId id="261" r:id="rId10"/>
    <p:sldId id="262" r:id="rId11"/>
    <p:sldId id="263" r:id="rId12"/>
    <p:sldId id="265" r:id="rId13"/>
    <p:sldId id="266" r:id="rId1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1149" autoAdjust="0"/>
  </p:normalViewPr>
  <p:slideViewPr>
    <p:cSldViewPr snapToGrid="0">
      <p:cViewPr varScale="1">
        <p:scale>
          <a:sx n="79" d="100"/>
          <a:sy n="79" d="100"/>
        </p:scale>
        <p:origin x="126" y="29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599692-B671-42EB-BE57-9F260887E544}" type="datetimeFigureOut">
              <a:rPr lang="en-US" smtClean="0"/>
              <a:t>11/2/2018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B4C069-3291-4C73-A189-50F6FD7FEC60}" type="slidenum">
              <a:rPr lang="en-US" smtClean="0"/>
              <a:t>‹#›</a:t>
            </a:fld>
            <a:endParaRPr lang="en-US"/>
          </a:p>
        </p:txBody>
      </p:sp>
    </p:spTree>
    <p:extLst>
      <p:ext uri="{BB962C8B-B14F-4D97-AF65-F5344CB8AC3E}">
        <p14:creationId xmlns:p14="http://schemas.microsoft.com/office/powerpoint/2010/main" val="11445620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a:t>
            </a:r>
            <a:r>
              <a:rPr lang="en-US" baseline="0" dirty="0" smtClean="0"/>
              <a:t> added the USDA and FS required icons for presentations.  Also it is the Southwestern Region.  Is this presentation really addressing gaps or challenges?  It seems like it is really addressing challenges.  Then after I typed the suggested title I read Sam’s invitation.  He uses the word challenges, not gaps.  </a:t>
            </a:r>
            <a:endParaRPr lang="en-US" dirty="0"/>
          </a:p>
        </p:txBody>
      </p:sp>
      <p:sp>
        <p:nvSpPr>
          <p:cNvPr id="4" name="Slide Number Placeholder 3"/>
          <p:cNvSpPr>
            <a:spLocks noGrp="1"/>
          </p:cNvSpPr>
          <p:nvPr>
            <p:ph type="sldNum" sz="quarter" idx="10"/>
          </p:nvPr>
        </p:nvSpPr>
        <p:spPr/>
        <p:txBody>
          <a:bodyPr/>
          <a:lstStyle/>
          <a:p>
            <a:fld id="{94B4C069-3291-4C73-A189-50F6FD7FEC60}" type="slidenum">
              <a:rPr lang="en-US" smtClean="0"/>
              <a:t>1</a:t>
            </a:fld>
            <a:endParaRPr lang="en-US"/>
          </a:p>
        </p:txBody>
      </p:sp>
    </p:spTree>
    <p:extLst>
      <p:ext uri="{BB962C8B-B14F-4D97-AF65-F5344CB8AC3E}">
        <p14:creationId xmlns:p14="http://schemas.microsoft.com/office/powerpoint/2010/main" val="36971604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B4C069-3291-4C73-A189-50F6FD7FEC60}" type="slidenum">
              <a:rPr lang="en-US" smtClean="0"/>
              <a:t>3</a:t>
            </a:fld>
            <a:endParaRPr lang="en-US"/>
          </a:p>
        </p:txBody>
      </p:sp>
    </p:spTree>
    <p:extLst>
      <p:ext uri="{BB962C8B-B14F-4D97-AF65-F5344CB8AC3E}">
        <p14:creationId xmlns:p14="http://schemas.microsoft.com/office/powerpoint/2010/main" val="31115802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B4C069-3291-4C73-A189-50F6FD7FEC60}" type="slidenum">
              <a:rPr lang="en-US" smtClean="0"/>
              <a:t>4</a:t>
            </a:fld>
            <a:endParaRPr lang="en-US"/>
          </a:p>
        </p:txBody>
      </p:sp>
    </p:spTree>
    <p:extLst>
      <p:ext uri="{BB962C8B-B14F-4D97-AF65-F5344CB8AC3E}">
        <p14:creationId xmlns:p14="http://schemas.microsoft.com/office/powerpoint/2010/main" val="1570036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B4C069-3291-4C73-A189-50F6FD7FEC60}" type="slidenum">
              <a:rPr lang="en-US" smtClean="0"/>
              <a:t>6</a:t>
            </a:fld>
            <a:endParaRPr lang="en-US"/>
          </a:p>
        </p:txBody>
      </p:sp>
    </p:spTree>
    <p:extLst>
      <p:ext uri="{BB962C8B-B14F-4D97-AF65-F5344CB8AC3E}">
        <p14:creationId xmlns:p14="http://schemas.microsoft.com/office/powerpoint/2010/main" val="19293241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 Drone operators must meet FAA certification process.  </a:t>
            </a:r>
            <a:endParaRPr lang="en-US" dirty="0"/>
          </a:p>
        </p:txBody>
      </p:sp>
      <p:sp>
        <p:nvSpPr>
          <p:cNvPr id="4" name="Slide Number Placeholder 3"/>
          <p:cNvSpPr>
            <a:spLocks noGrp="1"/>
          </p:cNvSpPr>
          <p:nvPr>
            <p:ph type="sldNum" sz="quarter" idx="10"/>
          </p:nvPr>
        </p:nvSpPr>
        <p:spPr/>
        <p:txBody>
          <a:bodyPr/>
          <a:lstStyle/>
          <a:p>
            <a:fld id="{94B4C069-3291-4C73-A189-50F6FD7FEC60}" type="slidenum">
              <a:rPr lang="en-US" smtClean="0"/>
              <a:t>7</a:t>
            </a:fld>
            <a:endParaRPr lang="en-US"/>
          </a:p>
        </p:txBody>
      </p:sp>
    </p:spTree>
    <p:extLst>
      <p:ext uri="{BB962C8B-B14F-4D97-AF65-F5344CB8AC3E}">
        <p14:creationId xmlns:p14="http://schemas.microsoft.com/office/powerpoint/2010/main" val="35527612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B4C069-3291-4C73-A189-50F6FD7FEC60}" type="slidenum">
              <a:rPr lang="en-US" smtClean="0"/>
              <a:t>8</a:t>
            </a:fld>
            <a:endParaRPr lang="en-US"/>
          </a:p>
        </p:txBody>
      </p:sp>
    </p:spTree>
    <p:extLst>
      <p:ext uri="{BB962C8B-B14F-4D97-AF65-F5344CB8AC3E}">
        <p14:creationId xmlns:p14="http://schemas.microsoft.com/office/powerpoint/2010/main" val="2499278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B4C069-3291-4C73-A189-50F6FD7FEC60}" type="slidenum">
              <a:rPr lang="en-US" smtClean="0"/>
              <a:t>12</a:t>
            </a:fld>
            <a:endParaRPr lang="en-US"/>
          </a:p>
        </p:txBody>
      </p:sp>
    </p:spTree>
    <p:extLst>
      <p:ext uri="{BB962C8B-B14F-4D97-AF65-F5344CB8AC3E}">
        <p14:creationId xmlns:p14="http://schemas.microsoft.com/office/powerpoint/2010/main" val="5395163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4B4C069-3291-4C73-A189-50F6FD7FEC60}" type="slidenum">
              <a:rPr lang="en-US" smtClean="0"/>
              <a:t>13</a:t>
            </a:fld>
            <a:endParaRPr lang="en-US"/>
          </a:p>
        </p:txBody>
      </p:sp>
    </p:spTree>
    <p:extLst>
      <p:ext uri="{BB962C8B-B14F-4D97-AF65-F5344CB8AC3E}">
        <p14:creationId xmlns:p14="http://schemas.microsoft.com/office/powerpoint/2010/main" val="2320258432"/>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smtClean="0"/>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11/2/2018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smtClean="0"/>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11/2/2018</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11/2/2018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11/2/2018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11/2/2018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11/2/2018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11/2/2018</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11/2/2018</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11/2/2018</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hyperlink" Target="https://www.horsetalk.co.nz/2017/07/20/politicization-plight-wild-horses-burros-america/#FzUp8MzMhwPMSlVv.99"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hyperlink" Target="mailto:tolanifrancisco@fs.fed.u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3.pn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jpg"/><Relationship Id="rId5" Type="http://schemas.openxmlformats.org/officeDocument/2006/relationships/image" Target="../media/image8.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1560" y="1432223"/>
            <a:ext cx="9966960" cy="3035808"/>
          </a:xfrm>
        </p:spPr>
        <p:txBody>
          <a:bodyPr/>
          <a:lstStyle/>
          <a:p>
            <a:r>
              <a:rPr lang="en-US" sz="7200" dirty="0" smtClean="0"/>
              <a:t>Wild Horse Management on National Forest Lands</a:t>
            </a:r>
            <a:endParaRPr lang="en-US" sz="7200" dirty="0"/>
          </a:p>
        </p:txBody>
      </p:sp>
      <p:sp>
        <p:nvSpPr>
          <p:cNvPr id="3" name="Subtitle 2"/>
          <p:cNvSpPr>
            <a:spLocks noGrp="1"/>
          </p:cNvSpPr>
          <p:nvPr>
            <p:ph type="subTitle" idx="1"/>
          </p:nvPr>
        </p:nvSpPr>
        <p:spPr>
          <a:xfrm>
            <a:off x="1433698" y="4468031"/>
            <a:ext cx="7891272" cy="1836751"/>
          </a:xfrm>
        </p:spPr>
        <p:txBody>
          <a:bodyPr>
            <a:normAutofit lnSpcReduction="10000"/>
          </a:bodyPr>
          <a:lstStyle/>
          <a:p>
            <a:pPr>
              <a:lnSpc>
                <a:spcPct val="100000"/>
              </a:lnSpc>
            </a:pPr>
            <a:r>
              <a:rPr lang="en-US" dirty="0" smtClean="0"/>
              <a:t>Tolani Francisco, DVM MPH</a:t>
            </a:r>
          </a:p>
          <a:p>
            <a:pPr>
              <a:lnSpc>
                <a:spcPct val="100000"/>
              </a:lnSpc>
            </a:pPr>
            <a:r>
              <a:rPr lang="en-US" dirty="0" smtClean="0"/>
              <a:t>Wild Horse and Burro Coordinator</a:t>
            </a:r>
          </a:p>
          <a:p>
            <a:pPr>
              <a:lnSpc>
                <a:spcPct val="100000"/>
              </a:lnSpc>
            </a:pPr>
            <a:r>
              <a:rPr lang="en-US" dirty="0" smtClean="0"/>
              <a:t>USFS, Southwestern Region</a:t>
            </a:r>
          </a:p>
          <a:p>
            <a:pPr>
              <a:lnSpc>
                <a:spcPct val="100000"/>
              </a:lnSpc>
            </a:pPr>
            <a:r>
              <a:rPr lang="en-US" dirty="0" smtClean="0"/>
              <a:t>Albuquerque, NM </a:t>
            </a:r>
            <a:endParaRPr lang="en-US" u="sng" dirty="0"/>
          </a:p>
        </p:txBody>
      </p:sp>
      <p:pic>
        <p:nvPicPr>
          <p:cNvPr id="5" name="Picture 4" descr="USDAcoloronwhite.ps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389" y="378098"/>
            <a:ext cx="629411" cy="433199"/>
          </a:xfrm>
          <a:prstGeom prst="rect">
            <a:avLst/>
          </a:prstGeom>
          <a:ln w="28575">
            <a:solidFill>
              <a:schemeClr val="tx1"/>
            </a:solidFill>
          </a:ln>
        </p:spPr>
      </p:pic>
      <p:sp>
        <p:nvSpPr>
          <p:cNvPr id="6" name="TextBox 5"/>
          <p:cNvSpPr txBox="1"/>
          <p:nvPr/>
        </p:nvSpPr>
        <p:spPr>
          <a:xfrm>
            <a:off x="1112604" y="594697"/>
            <a:ext cx="5011533" cy="276999"/>
          </a:xfrm>
          <a:prstGeom prst="rect">
            <a:avLst/>
          </a:prstGeom>
          <a:noFill/>
        </p:spPr>
        <p:txBody>
          <a:bodyPr wrap="square" rtlCol="0">
            <a:spAutoFit/>
          </a:bodyPr>
          <a:lstStyle/>
          <a:p>
            <a:r>
              <a:rPr lang="en-US" sz="1200" b="1">
                <a:latin typeface="Helvetica" pitchFamily="34" charset="0"/>
              </a:rPr>
              <a:t>United States Department of Agriculture</a:t>
            </a:r>
            <a:endParaRPr lang="en-US" sz="1200" b="1" dirty="0">
              <a:latin typeface="Helvetica" pitchFamily="34" charset="0"/>
            </a:endParaRPr>
          </a:p>
        </p:txBody>
      </p:sp>
      <p:pic>
        <p:nvPicPr>
          <p:cNvPr id="7" name="Picture 6" descr="FS LOGO-CMYK.psd"/>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7389" y="5968716"/>
            <a:ext cx="675215" cy="736884"/>
          </a:xfrm>
          <a:prstGeom prst="rect">
            <a:avLst/>
          </a:prstGeom>
        </p:spPr>
      </p:pic>
      <p:sp>
        <p:nvSpPr>
          <p:cNvPr id="8" name="TextBox 7"/>
          <p:cNvSpPr txBox="1"/>
          <p:nvPr/>
        </p:nvSpPr>
        <p:spPr>
          <a:xfrm>
            <a:off x="1219200" y="6243935"/>
            <a:ext cx="2133599" cy="461665"/>
          </a:xfrm>
          <a:prstGeom prst="rect">
            <a:avLst/>
          </a:prstGeom>
          <a:noFill/>
        </p:spPr>
        <p:txBody>
          <a:bodyPr wrap="square" rtlCol="0">
            <a:spAutoFit/>
          </a:bodyPr>
          <a:lstStyle/>
          <a:p>
            <a:r>
              <a:rPr lang="en-US" sz="1200" b="1" dirty="0" smtClean="0">
                <a:latin typeface="Helvetica" pitchFamily="34" charset="0"/>
              </a:rPr>
              <a:t>Forest Service</a:t>
            </a:r>
          </a:p>
          <a:p>
            <a:r>
              <a:rPr lang="en-US" sz="1200" b="1" dirty="0" smtClean="0">
                <a:latin typeface="Helvetica" pitchFamily="34" charset="0"/>
              </a:rPr>
              <a:t>Southwestern Region</a:t>
            </a:r>
            <a:endParaRPr lang="en-US" sz="1200" b="1" dirty="0">
              <a:latin typeface="Helvetica" pitchFamily="34" charset="0"/>
            </a:endParaRPr>
          </a:p>
        </p:txBody>
      </p:sp>
    </p:spTree>
    <p:extLst>
      <p:ext uri="{BB962C8B-B14F-4D97-AF65-F5344CB8AC3E}">
        <p14:creationId xmlns:p14="http://schemas.microsoft.com/office/powerpoint/2010/main" val="2155446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Education</a:t>
            </a:r>
            <a:endParaRPr lang="en-US" dirty="0"/>
          </a:p>
        </p:txBody>
      </p:sp>
      <p:sp>
        <p:nvSpPr>
          <p:cNvPr id="3" name="Content Placeholder 2"/>
          <p:cNvSpPr>
            <a:spLocks noGrp="1"/>
          </p:cNvSpPr>
          <p:nvPr>
            <p:ph idx="1"/>
          </p:nvPr>
        </p:nvSpPr>
        <p:spPr>
          <a:xfrm>
            <a:off x="1069848" y="1864734"/>
            <a:ext cx="10058400" cy="4050792"/>
          </a:xfrm>
        </p:spPr>
        <p:txBody>
          <a:bodyPr/>
          <a:lstStyle/>
          <a:p>
            <a:r>
              <a:rPr lang="en-US" dirty="0" smtClean="0"/>
              <a:t>General Public</a:t>
            </a:r>
          </a:p>
          <a:p>
            <a:r>
              <a:rPr lang="en-US" dirty="0" smtClean="0"/>
              <a:t>Advocates</a:t>
            </a:r>
          </a:p>
          <a:p>
            <a:r>
              <a:rPr lang="en-US" dirty="0" smtClean="0"/>
              <a:t>Owners</a:t>
            </a:r>
          </a:p>
          <a:p>
            <a:pPr lvl="1"/>
            <a:r>
              <a:rPr lang="en-US" dirty="0" smtClean="0"/>
              <a:t>New</a:t>
            </a:r>
          </a:p>
          <a:p>
            <a:pPr lvl="1"/>
            <a:r>
              <a:rPr lang="en-US" dirty="0" smtClean="0"/>
              <a:t>Previous</a:t>
            </a:r>
          </a:p>
          <a:p>
            <a:r>
              <a:rPr lang="en-US" dirty="0" smtClean="0"/>
              <a:t>Responsibilities</a:t>
            </a:r>
          </a:p>
          <a:p>
            <a:pPr lvl="1"/>
            <a:r>
              <a:rPr lang="en-US" dirty="0" smtClean="0"/>
              <a:t>Health</a:t>
            </a:r>
          </a:p>
          <a:p>
            <a:pPr lvl="1"/>
            <a:r>
              <a:rPr lang="en-US" dirty="0" smtClean="0"/>
              <a:t>Nutrition</a:t>
            </a:r>
          </a:p>
          <a:p>
            <a:pPr lvl="1"/>
            <a:r>
              <a:rPr lang="en-US" dirty="0" smtClean="0"/>
              <a:t>Public Health</a:t>
            </a:r>
          </a:p>
          <a:p>
            <a:pPr lvl="1"/>
            <a:endParaRPr lang="en-US" dirty="0"/>
          </a:p>
        </p:txBody>
      </p:sp>
      <p:pic>
        <p:nvPicPr>
          <p:cNvPr id="4" name="Picture 3"/>
          <p:cNvPicPr>
            <a:picLocks noChangeAspect="1"/>
          </p:cNvPicPr>
          <p:nvPr/>
        </p:nvPicPr>
        <p:blipFill>
          <a:blip r:embed="rId2"/>
          <a:stretch>
            <a:fillRect/>
          </a:stretch>
        </p:blipFill>
        <p:spPr>
          <a:xfrm>
            <a:off x="393133" y="5915526"/>
            <a:ext cx="676715" cy="737680"/>
          </a:xfrm>
          <a:prstGeom prst="rect">
            <a:avLst/>
          </a:prstGeom>
        </p:spPr>
      </p:pic>
      <p:pic>
        <p:nvPicPr>
          <p:cNvPr id="7" name="Picture 6"/>
          <p:cNvPicPr>
            <a:picLocks noChangeAspect="1"/>
          </p:cNvPicPr>
          <p:nvPr/>
        </p:nvPicPr>
        <p:blipFill>
          <a:blip r:embed="rId3"/>
          <a:stretch>
            <a:fillRect/>
          </a:stretch>
        </p:blipFill>
        <p:spPr>
          <a:xfrm>
            <a:off x="265146" y="134090"/>
            <a:ext cx="688908" cy="493819"/>
          </a:xfrm>
          <a:prstGeom prst="rect">
            <a:avLst/>
          </a:prstGeom>
        </p:spPr>
      </p:pic>
      <p:sp>
        <p:nvSpPr>
          <p:cNvPr id="8" name="TextBox 7"/>
          <p:cNvSpPr txBox="1"/>
          <p:nvPr/>
        </p:nvSpPr>
        <p:spPr>
          <a:xfrm>
            <a:off x="954054" y="258577"/>
            <a:ext cx="6808186" cy="276999"/>
          </a:xfrm>
          <a:prstGeom prst="rect">
            <a:avLst/>
          </a:prstGeom>
          <a:noFill/>
        </p:spPr>
        <p:txBody>
          <a:bodyPr wrap="square" rtlCol="0">
            <a:spAutoFit/>
          </a:bodyPr>
          <a:lstStyle/>
          <a:p>
            <a:r>
              <a:rPr lang="en-US" sz="1200" dirty="0">
                <a:latin typeface="Helvetica" panose="020B0604020202020204" pitchFamily="34" charset="0"/>
                <a:cs typeface="Helvetica" panose="020B0604020202020204" pitchFamily="34" charset="0"/>
              </a:rPr>
              <a:t>United States Department of Agriculture</a:t>
            </a: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17507" y="1041122"/>
            <a:ext cx="7168788" cy="4764024"/>
          </a:xfrm>
          <a:prstGeom prst="rect">
            <a:avLst/>
          </a:prstGeom>
          <a:effectLst>
            <a:softEdge rad="127000"/>
          </a:effectLst>
        </p:spPr>
      </p:pic>
      <p:sp>
        <p:nvSpPr>
          <p:cNvPr id="10" name="TextBox 9"/>
          <p:cNvSpPr txBox="1"/>
          <p:nvPr/>
        </p:nvSpPr>
        <p:spPr>
          <a:xfrm>
            <a:off x="4358147" y="5915526"/>
            <a:ext cx="2016321" cy="307777"/>
          </a:xfrm>
          <a:prstGeom prst="rect">
            <a:avLst/>
          </a:prstGeom>
          <a:noFill/>
        </p:spPr>
        <p:txBody>
          <a:bodyPr wrap="none" rtlCol="0">
            <a:spAutoFit/>
          </a:bodyPr>
          <a:lstStyle/>
          <a:p>
            <a:r>
              <a:rPr lang="en-US" sz="1400" dirty="0" smtClean="0"/>
              <a:t>Photo: Courtesy AZDA</a:t>
            </a:r>
            <a:endParaRPr lang="en-US" sz="1400" dirty="0"/>
          </a:p>
        </p:txBody>
      </p:sp>
    </p:spTree>
    <p:extLst>
      <p:ext uri="{BB962C8B-B14F-4D97-AF65-F5344CB8AC3E}">
        <p14:creationId xmlns:p14="http://schemas.microsoft.com/office/powerpoint/2010/main" val="29656743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Dispositions</a:t>
            </a:r>
            <a:endParaRPr lang="en-US" dirty="0"/>
          </a:p>
        </p:txBody>
      </p:sp>
      <p:sp>
        <p:nvSpPr>
          <p:cNvPr id="3" name="Content Placeholder 2"/>
          <p:cNvSpPr>
            <a:spLocks noGrp="1"/>
          </p:cNvSpPr>
          <p:nvPr>
            <p:ph idx="1"/>
          </p:nvPr>
        </p:nvSpPr>
        <p:spPr>
          <a:xfrm>
            <a:off x="1069848" y="1872825"/>
            <a:ext cx="10058400" cy="4050792"/>
          </a:xfrm>
        </p:spPr>
        <p:txBody>
          <a:bodyPr/>
          <a:lstStyle/>
          <a:p>
            <a:r>
              <a:rPr lang="en-US" dirty="0"/>
              <a:t>US halted slaughter in 2007</a:t>
            </a:r>
          </a:p>
          <a:p>
            <a:r>
              <a:rPr lang="en-US" dirty="0" smtClean="0"/>
              <a:t>Canada</a:t>
            </a:r>
          </a:p>
          <a:p>
            <a:pPr lvl="1"/>
            <a:r>
              <a:rPr lang="en-US" dirty="0" smtClean="0"/>
              <a:t>6 month residence (EU requirement)</a:t>
            </a:r>
          </a:p>
          <a:p>
            <a:pPr lvl="1"/>
            <a:r>
              <a:rPr lang="en-US" dirty="0" smtClean="0"/>
              <a:t>Reports indicate 65-70% from US</a:t>
            </a:r>
          </a:p>
          <a:p>
            <a:r>
              <a:rPr lang="en-US" dirty="0" smtClean="0"/>
              <a:t>Mexico</a:t>
            </a:r>
          </a:p>
          <a:p>
            <a:pPr lvl="1"/>
            <a:r>
              <a:rPr lang="en-US" dirty="0" smtClean="0"/>
              <a:t>In 2015, 87% of slaughter was from US</a:t>
            </a:r>
          </a:p>
          <a:p>
            <a:pPr lvl="1"/>
            <a:r>
              <a:rPr lang="en-US" dirty="0" smtClean="0"/>
              <a:t>EU banned import of horsemeat Dec 2014</a:t>
            </a:r>
          </a:p>
          <a:p>
            <a:r>
              <a:rPr lang="en-US" dirty="0" smtClean="0"/>
              <a:t>Concerns over pharmaceutical residues</a:t>
            </a:r>
          </a:p>
          <a:p>
            <a:pPr lvl="1"/>
            <a:r>
              <a:rPr lang="en-US" dirty="0" smtClean="0"/>
              <a:t>Barbiturates in Dog Food (FDA)</a:t>
            </a:r>
          </a:p>
          <a:p>
            <a:pPr lvl="1"/>
            <a:r>
              <a:rPr lang="en-US" dirty="0" smtClean="0"/>
              <a:t>EU &amp; Asian for human consumption</a:t>
            </a:r>
          </a:p>
          <a:p>
            <a:r>
              <a:rPr lang="en-US" dirty="0" smtClean="0"/>
              <a:t>Carcass Disposal</a:t>
            </a:r>
          </a:p>
          <a:p>
            <a:pPr lvl="1"/>
            <a:endParaRPr lang="en-US" dirty="0"/>
          </a:p>
        </p:txBody>
      </p:sp>
      <p:pic>
        <p:nvPicPr>
          <p:cNvPr id="5" name="Picture 4"/>
          <p:cNvPicPr>
            <a:picLocks noChangeAspect="1"/>
          </p:cNvPicPr>
          <p:nvPr/>
        </p:nvPicPr>
        <p:blipFill>
          <a:blip r:embed="rId2"/>
          <a:stretch>
            <a:fillRect/>
          </a:stretch>
        </p:blipFill>
        <p:spPr>
          <a:xfrm>
            <a:off x="6276743" y="1541946"/>
            <a:ext cx="5661156" cy="2897812"/>
          </a:xfrm>
          <a:prstGeom prst="rect">
            <a:avLst/>
          </a:prstGeom>
        </p:spPr>
      </p:pic>
      <p:sp>
        <p:nvSpPr>
          <p:cNvPr id="7" name="TextBox 6"/>
          <p:cNvSpPr txBox="1"/>
          <p:nvPr/>
        </p:nvSpPr>
        <p:spPr>
          <a:xfrm>
            <a:off x="6276743" y="4577765"/>
            <a:ext cx="4640399" cy="461665"/>
          </a:xfrm>
          <a:prstGeom prst="rect">
            <a:avLst/>
          </a:prstGeom>
          <a:noFill/>
        </p:spPr>
        <p:txBody>
          <a:bodyPr wrap="square" rtlCol="0">
            <a:spAutoFit/>
          </a:bodyPr>
          <a:lstStyle/>
          <a:p>
            <a:r>
              <a:rPr lang="en-US" sz="1200" dirty="0" smtClean="0"/>
              <a:t>Source:  USDA APHIS VS, CEAH May 4, 2017, North American Live Horse and Global Horse Meat Trade Trends</a:t>
            </a:r>
            <a:endParaRPr lang="en-US" sz="1200" dirty="0"/>
          </a:p>
        </p:txBody>
      </p:sp>
      <p:pic>
        <p:nvPicPr>
          <p:cNvPr id="4" name="Picture 3"/>
          <p:cNvPicPr>
            <a:picLocks noChangeAspect="1"/>
          </p:cNvPicPr>
          <p:nvPr/>
        </p:nvPicPr>
        <p:blipFill>
          <a:blip r:embed="rId3"/>
          <a:stretch>
            <a:fillRect/>
          </a:stretch>
        </p:blipFill>
        <p:spPr>
          <a:xfrm>
            <a:off x="393133" y="5923617"/>
            <a:ext cx="676715" cy="737680"/>
          </a:xfrm>
          <a:prstGeom prst="rect">
            <a:avLst/>
          </a:prstGeom>
        </p:spPr>
      </p:pic>
      <p:pic>
        <p:nvPicPr>
          <p:cNvPr id="6" name="Picture 5"/>
          <p:cNvPicPr>
            <a:picLocks noChangeAspect="1"/>
          </p:cNvPicPr>
          <p:nvPr/>
        </p:nvPicPr>
        <p:blipFill>
          <a:blip r:embed="rId4"/>
          <a:stretch>
            <a:fillRect/>
          </a:stretch>
        </p:blipFill>
        <p:spPr>
          <a:xfrm>
            <a:off x="163546" y="154410"/>
            <a:ext cx="688908" cy="493819"/>
          </a:xfrm>
          <a:prstGeom prst="rect">
            <a:avLst/>
          </a:prstGeom>
        </p:spPr>
      </p:pic>
      <p:sp>
        <p:nvSpPr>
          <p:cNvPr id="8" name="TextBox 7"/>
          <p:cNvSpPr txBox="1"/>
          <p:nvPr/>
        </p:nvSpPr>
        <p:spPr>
          <a:xfrm>
            <a:off x="852454" y="374610"/>
            <a:ext cx="7895306" cy="276999"/>
          </a:xfrm>
          <a:prstGeom prst="rect">
            <a:avLst/>
          </a:prstGeom>
          <a:noFill/>
        </p:spPr>
        <p:txBody>
          <a:bodyPr wrap="square" rtlCol="0">
            <a:spAutoFit/>
          </a:bodyPr>
          <a:lstStyle/>
          <a:p>
            <a:r>
              <a:rPr lang="en-US" sz="1200" dirty="0">
                <a:latin typeface="Helvetica" panose="020B0604020202020204" pitchFamily="34" charset="0"/>
                <a:cs typeface="Helvetica" panose="020B0604020202020204" pitchFamily="34" charset="0"/>
              </a:rPr>
              <a:t>United States Department of Agriculture</a:t>
            </a:r>
          </a:p>
        </p:txBody>
      </p:sp>
    </p:spTree>
    <p:extLst>
      <p:ext uri="{BB962C8B-B14F-4D97-AF65-F5344CB8AC3E}">
        <p14:creationId xmlns:p14="http://schemas.microsoft.com/office/powerpoint/2010/main" val="19257177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Time to think outside the Box</a:t>
            </a:r>
            <a:endParaRPr lang="en-US" dirty="0"/>
          </a:p>
        </p:txBody>
      </p:sp>
      <p:sp>
        <p:nvSpPr>
          <p:cNvPr id="3" name="Content Placeholder 2"/>
          <p:cNvSpPr>
            <a:spLocks noGrp="1"/>
          </p:cNvSpPr>
          <p:nvPr>
            <p:ph idx="1"/>
          </p:nvPr>
        </p:nvSpPr>
        <p:spPr/>
        <p:txBody>
          <a:bodyPr/>
          <a:lstStyle/>
          <a:p>
            <a:r>
              <a:rPr lang="en-US" dirty="0" smtClean="0"/>
              <a:t>Mark </a:t>
            </a:r>
            <a:r>
              <a:rPr lang="en-US" dirty="0" err="1" smtClean="0"/>
              <a:t>Zabel</a:t>
            </a:r>
            <a:r>
              <a:rPr lang="en-US" dirty="0"/>
              <a:t> </a:t>
            </a:r>
            <a:r>
              <a:rPr lang="en-US" dirty="0" smtClean="0"/>
              <a:t>PhD- CSU </a:t>
            </a:r>
            <a:r>
              <a:rPr lang="en-US" dirty="0" err="1" smtClean="0"/>
              <a:t>Zabel</a:t>
            </a:r>
            <a:r>
              <a:rPr lang="en-US" dirty="0" smtClean="0"/>
              <a:t> Prion Laboratory</a:t>
            </a:r>
          </a:p>
          <a:p>
            <a:r>
              <a:rPr lang="en-US" dirty="0" smtClean="0"/>
              <a:t>William E. Simpson-horse talk blog</a:t>
            </a:r>
          </a:p>
          <a:p>
            <a:pPr lvl="1"/>
            <a:r>
              <a:rPr lang="en-US" dirty="0">
                <a:hlinkClick r:id="rId3"/>
              </a:rPr>
              <a:t>https://www.horsetalk.co.nz/2017/07/20/politicization-plight-wild-horses-burros-america/#</a:t>
            </a:r>
            <a:r>
              <a:rPr lang="en-US" dirty="0" smtClean="0">
                <a:hlinkClick r:id="rId3"/>
              </a:rPr>
              <a:t>FzUp8MzMhwPMSlVv.99</a:t>
            </a:r>
            <a:endParaRPr lang="en-US" dirty="0" smtClean="0"/>
          </a:p>
          <a:p>
            <a:r>
              <a:rPr lang="en-US" dirty="0" smtClean="0"/>
              <a:t>Collaboration between agencies, tribes, states, universities, NGO’s</a:t>
            </a:r>
          </a:p>
          <a:p>
            <a:pPr lvl="1"/>
            <a:r>
              <a:rPr lang="en-US" dirty="0" smtClean="0"/>
              <a:t>Tribes have more horses than the BLM</a:t>
            </a:r>
          </a:p>
          <a:p>
            <a:r>
              <a:rPr lang="en-US" dirty="0" smtClean="0"/>
              <a:t>Perryman et al, Range Magazine</a:t>
            </a:r>
          </a:p>
          <a:p>
            <a:pPr lvl="1"/>
            <a:r>
              <a:rPr lang="en-US" dirty="0" smtClean="0"/>
              <a:t>Forum:  A Framework for Resetting Wild Horse and Burro Management</a:t>
            </a:r>
          </a:p>
          <a:p>
            <a:r>
              <a:rPr lang="en-US" dirty="0" smtClean="0"/>
              <a:t>No single answer-together we MUST do more</a:t>
            </a:r>
          </a:p>
        </p:txBody>
      </p:sp>
      <p:pic>
        <p:nvPicPr>
          <p:cNvPr id="5" name="Picture 4"/>
          <p:cNvPicPr>
            <a:picLocks noChangeAspect="1"/>
          </p:cNvPicPr>
          <p:nvPr/>
        </p:nvPicPr>
        <p:blipFill>
          <a:blip r:embed="rId4"/>
          <a:stretch>
            <a:fillRect/>
          </a:stretch>
        </p:blipFill>
        <p:spPr>
          <a:xfrm>
            <a:off x="393133" y="5803360"/>
            <a:ext cx="676715" cy="737680"/>
          </a:xfrm>
          <a:prstGeom prst="rect">
            <a:avLst/>
          </a:prstGeom>
        </p:spPr>
      </p:pic>
      <p:pic>
        <p:nvPicPr>
          <p:cNvPr id="6" name="Picture 5"/>
          <p:cNvPicPr>
            <a:picLocks noChangeAspect="1"/>
          </p:cNvPicPr>
          <p:nvPr/>
        </p:nvPicPr>
        <p:blipFill>
          <a:blip r:embed="rId5"/>
          <a:stretch>
            <a:fillRect/>
          </a:stretch>
        </p:blipFill>
        <p:spPr>
          <a:xfrm>
            <a:off x="173706" y="144250"/>
            <a:ext cx="688908" cy="493819"/>
          </a:xfrm>
          <a:prstGeom prst="rect">
            <a:avLst/>
          </a:prstGeom>
        </p:spPr>
      </p:pic>
      <p:sp>
        <p:nvSpPr>
          <p:cNvPr id="7" name="TextBox 6"/>
          <p:cNvSpPr txBox="1"/>
          <p:nvPr/>
        </p:nvSpPr>
        <p:spPr>
          <a:xfrm>
            <a:off x="862614" y="294399"/>
            <a:ext cx="7173946" cy="276999"/>
          </a:xfrm>
          <a:prstGeom prst="rect">
            <a:avLst/>
          </a:prstGeom>
          <a:noFill/>
        </p:spPr>
        <p:txBody>
          <a:bodyPr wrap="square" rtlCol="0">
            <a:spAutoFit/>
          </a:bodyPr>
          <a:lstStyle/>
          <a:p>
            <a:r>
              <a:rPr lang="en-US" sz="1200" dirty="0">
                <a:latin typeface="Helvetica" panose="020B0604020202020204" pitchFamily="34" charset="0"/>
                <a:cs typeface="Helvetica" panose="020B0604020202020204" pitchFamily="34" charset="0"/>
              </a:rPr>
              <a:t>United States Department of Agriculture</a:t>
            </a:r>
          </a:p>
        </p:txBody>
      </p:sp>
    </p:spTree>
    <p:extLst>
      <p:ext uri="{BB962C8B-B14F-4D97-AF65-F5344CB8AC3E}">
        <p14:creationId xmlns:p14="http://schemas.microsoft.com/office/powerpoint/2010/main" val="42661797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5" name="TextBox 4"/>
          <p:cNvSpPr txBox="1"/>
          <p:nvPr/>
        </p:nvSpPr>
        <p:spPr>
          <a:xfrm>
            <a:off x="230588" y="2186609"/>
            <a:ext cx="3832524" cy="2585323"/>
          </a:xfrm>
          <a:prstGeom prst="rect">
            <a:avLst/>
          </a:prstGeom>
          <a:noFill/>
        </p:spPr>
        <p:txBody>
          <a:bodyPr wrap="none" rtlCol="0">
            <a:spAutoFit/>
          </a:bodyPr>
          <a:lstStyle/>
          <a:p>
            <a:r>
              <a:rPr lang="en-US" dirty="0" smtClean="0"/>
              <a:t>Tolani Francisco DVM MPH</a:t>
            </a:r>
          </a:p>
          <a:p>
            <a:r>
              <a:rPr lang="en-US" dirty="0" smtClean="0"/>
              <a:t>Wild Horse and Burro Coordinator</a:t>
            </a:r>
          </a:p>
          <a:p>
            <a:r>
              <a:rPr lang="en-US" dirty="0" smtClean="0"/>
              <a:t>USFS Southwestern Region</a:t>
            </a:r>
          </a:p>
          <a:p>
            <a:r>
              <a:rPr lang="en-US" dirty="0" smtClean="0"/>
              <a:t>333 Broadway Blvd, SE</a:t>
            </a:r>
          </a:p>
          <a:p>
            <a:r>
              <a:rPr lang="en-US" dirty="0" smtClean="0"/>
              <a:t>Albuquerque, NM 87102</a:t>
            </a:r>
          </a:p>
          <a:p>
            <a:endParaRPr lang="en-US" dirty="0"/>
          </a:p>
          <a:p>
            <a:r>
              <a:rPr lang="en-US" dirty="0" smtClean="0">
                <a:hlinkClick r:id="rId3"/>
              </a:rPr>
              <a:t>tolanifrancisco@fs.fed.us</a:t>
            </a:r>
            <a:endParaRPr lang="en-US" dirty="0" smtClean="0"/>
          </a:p>
          <a:p>
            <a:r>
              <a:rPr lang="en-US" dirty="0" smtClean="0"/>
              <a:t>Desk 505-842-3260</a:t>
            </a:r>
          </a:p>
          <a:p>
            <a:r>
              <a:rPr lang="en-US" smtClean="0"/>
              <a:t>Cell 505-850-3253</a:t>
            </a:r>
            <a:endParaRPr lang="en-US" dirty="0"/>
          </a:p>
        </p:txBody>
      </p:sp>
      <p:pic>
        <p:nvPicPr>
          <p:cNvPr id="3" name="Picture 2"/>
          <p:cNvPicPr>
            <a:picLocks noChangeAspect="1"/>
          </p:cNvPicPr>
          <p:nvPr/>
        </p:nvPicPr>
        <p:blipFill>
          <a:blip r:embed="rId4"/>
          <a:stretch>
            <a:fillRect/>
          </a:stretch>
        </p:blipFill>
        <p:spPr>
          <a:xfrm>
            <a:off x="393133" y="5655365"/>
            <a:ext cx="676715" cy="737680"/>
          </a:xfrm>
          <a:prstGeom prst="rect">
            <a:avLst/>
          </a:prstGeom>
        </p:spPr>
      </p:pic>
      <p:pic>
        <p:nvPicPr>
          <p:cNvPr id="6" name="Picture 5"/>
          <p:cNvPicPr>
            <a:picLocks noChangeAspect="1"/>
          </p:cNvPicPr>
          <p:nvPr/>
        </p:nvPicPr>
        <p:blipFill>
          <a:blip r:embed="rId5"/>
          <a:stretch>
            <a:fillRect/>
          </a:stretch>
        </p:blipFill>
        <p:spPr>
          <a:xfrm>
            <a:off x="230588" y="154410"/>
            <a:ext cx="688908" cy="493819"/>
          </a:xfrm>
          <a:prstGeom prst="rect">
            <a:avLst/>
          </a:prstGeom>
        </p:spPr>
      </p:pic>
      <p:sp>
        <p:nvSpPr>
          <p:cNvPr id="7" name="TextBox 6"/>
          <p:cNvSpPr txBox="1"/>
          <p:nvPr/>
        </p:nvSpPr>
        <p:spPr>
          <a:xfrm>
            <a:off x="919496" y="363399"/>
            <a:ext cx="4619752" cy="276999"/>
          </a:xfrm>
          <a:prstGeom prst="rect">
            <a:avLst/>
          </a:prstGeom>
          <a:noFill/>
        </p:spPr>
        <p:txBody>
          <a:bodyPr wrap="square" rtlCol="0">
            <a:spAutoFit/>
          </a:bodyPr>
          <a:lstStyle/>
          <a:p>
            <a:r>
              <a:rPr lang="en-US" sz="1200" dirty="0" smtClean="0">
                <a:latin typeface="Helvetica" panose="020B0604020202020204" pitchFamily="34" charset="0"/>
                <a:cs typeface="Helvetica" panose="020B0604020202020204" pitchFamily="34" charset="0"/>
              </a:rPr>
              <a:t>United States Department of Agriculture</a:t>
            </a:r>
            <a:endParaRPr lang="en-US" sz="1200" dirty="0">
              <a:latin typeface="Helvetica" panose="020B0604020202020204" pitchFamily="34" charset="0"/>
              <a:cs typeface="Helvetica" panose="020B0604020202020204" pitchFamily="34" charset="0"/>
            </a:endParaRPr>
          </a:p>
        </p:txBody>
      </p:sp>
      <p:pic>
        <p:nvPicPr>
          <p:cNvPr id="9" name="Content Placeholder 8"/>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5058707" y="1088721"/>
            <a:ext cx="6616221" cy="4416199"/>
          </a:xfrm>
          <a:effectLst>
            <a:softEdge rad="127000"/>
          </a:effectLst>
        </p:spPr>
      </p:pic>
      <p:sp>
        <p:nvSpPr>
          <p:cNvPr id="10" name="TextBox 9"/>
          <p:cNvSpPr txBox="1"/>
          <p:nvPr/>
        </p:nvSpPr>
        <p:spPr>
          <a:xfrm>
            <a:off x="5058707" y="5861957"/>
            <a:ext cx="2386102" cy="369332"/>
          </a:xfrm>
          <a:prstGeom prst="rect">
            <a:avLst/>
          </a:prstGeom>
          <a:noFill/>
        </p:spPr>
        <p:txBody>
          <a:bodyPr wrap="none" rtlCol="0">
            <a:spAutoFit/>
          </a:bodyPr>
          <a:lstStyle/>
          <a:p>
            <a:r>
              <a:rPr lang="en-US" dirty="0" smtClean="0"/>
              <a:t>Photo:  Heber horses</a:t>
            </a:r>
            <a:endParaRPr lang="en-US" dirty="0"/>
          </a:p>
        </p:txBody>
      </p:sp>
    </p:spTree>
    <p:extLst>
      <p:ext uri="{BB962C8B-B14F-4D97-AF65-F5344CB8AC3E}">
        <p14:creationId xmlns:p14="http://schemas.microsoft.com/office/powerpoint/2010/main" val="18517667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Overview</a:t>
            </a:r>
            <a:endParaRPr lang="en-US" dirty="0"/>
          </a:p>
        </p:txBody>
      </p:sp>
      <p:sp>
        <p:nvSpPr>
          <p:cNvPr id="3" name="Content Placeholder 2"/>
          <p:cNvSpPr>
            <a:spLocks noGrp="1"/>
          </p:cNvSpPr>
          <p:nvPr>
            <p:ph idx="1"/>
          </p:nvPr>
        </p:nvSpPr>
        <p:spPr>
          <a:xfrm>
            <a:off x="645070" y="1680472"/>
            <a:ext cx="10058400" cy="4050792"/>
          </a:xfrm>
        </p:spPr>
        <p:txBody>
          <a:bodyPr/>
          <a:lstStyle/>
          <a:p>
            <a:r>
              <a:rPr lang="en-US" dirty="0" smtClean="0"/>
              <a:t>Terminology</a:t>
            </a:r>
          </a:p>
          <a:p>
            <a:r>
              <a:rPr lang="en-US" dirty="0" smtClean="0"/>
              <a:t>Environmental Concerns </a:t>
            </a:r>
          </a:p>
          <a:p>
            <a:r>
              <a:rPr lang="en-US" dirty="0" smtClean="0"/>
              <a:t>Management Considerations</a:t>
            </a:r>
          </a:p>
          <a:p>
            <a:r>
              <a:rPr lang="en-US" dirty="0" smtClean="0"/>
              <a:t>Education</a:t>
            </a:r>
          </a:p>
          <a:p>
            <a:r>
              <a:rPr lang="en-US" dirty="0" smtClean="0"/>
              <a:t>Disposition</a:t>
            </a:r>
          </a:p>
          <a:p>
            <a:r>
              <a:rPr lang="en-US" dirty="0" smtClean="0"/>
              <a:t>Thinking “Out of the Box”</a:t>
            </a:r>
          </a:p>
          <a:p>
            <a:endParaRPr lang="en-US" dirty="0"/>
          </a:p>
        </p:txBody>
      </p:sp>
      <p:sp>
        <p:nvSpPr>
          <p:cNvPr id="5" name="TextBox 4"/>
          <p:cNvSpPr txBox="1"/>
          <p:nvPr/>
        </p:nvSpPr>
        <p:spPr>
          <a:xfrm>
            <a:off x="5836830" y="5752163"/>
            <a:ext cx="4276745" cy="276999"/>
          </a:xfrm>
          <a:prstGeom prst="rect">
            <a:avLst/>
          </a:prstGeom>
          <a:noFill/>
        </p:spPr>
        <p:txBody>
          <a:bodyPr wrap="square" rtlCol="0">
            <a:spAutoFit/>
          </a:bodyPr>
          <a:lstStyle/>
          <a:p>
            <a:r>
              <a:rPr lang="en-US" sz="1200" dirty="0" smtClean="0"/>
              <a:t>Photo:  Kaibab NF, AZ</a:t>
            </a:r>
            <a:endParaRPr lang="en-US" sz="1200" dirty="0"/>
          </a:p>
        </p:txBody>
      </p:sp>
      <p:pic>
        <p:nvPicPr>
          <p:cNvPr id="6" name="Picture 5"/>
          <p:cNvPicPr>
            <a:picLocks noChangeAspect="1"/>
          </p:cNvPicPr>
          <p:nvPr/>
        </p:nvPicPr>
        <p:blipFill>
          <a:blip r:embed="rId2"/>
          <a:stretch>
            <a:fillRect/>
          </a:stretch>
        </p:blipFill>
        <p:spPr>
          <a:xfrm>
            <a:off x="393133" y="5935440"/>
            <a:ext cx="676715" cy="737680"/>
          </a:xfrm>
          <a:prstGeom prst="rect">
            <a:avLst/>
          </a:prstGeom>
        </p:spPr>
      </p:pic>
      <p:pic>
        <p:nvPicPr>
          <p:cNvPr id="7" name="Picture 6"/>
          <p:cNvPicPr>
            <a:picLocks noChangeAspect="1"/>
          </p:cNvPicPr>
          <p:nvPr/>
        </p:nvPicPr>
        <p:blipFill>
          <a:blip r:embed="rId3"/>
          <a:stretch>
            <a:fillRect/>
          </a:stretch>
        </p:blipFill>
        <p:spPr>
          <a:xfrm>
            <a:off x="513005" y="135635"/>
            <a:ext cx="688908" cy="493819"/>
          </a:xfrm>
          <a:prstGeom prst="rect">
            <a:avLst/>
          </a:prstGeom>
        </p:spPr>
      </p:pic>
      <p:sp>
        <p:nvSpPr>
          <p:cNvPr id="9" name="TextBox 8"/>
          <p:cNvSpPr txBox="1"/>
          <p:nvPr/>
        </p:nvSpPr>
        <p:spPr>
          <a:xfrm>
            <a:off x="1201912" y="326211"/>
            <a:ext cx="4744355" cy="276999"/>
          </a:xfrm>
          <a:prstGeom prst="rect">
            <a:avLst/>
          </a:prstGeom>
          <a:noFill/>
        </p:spPr>
        <p:txBody>
          <a:bodyPr wrap="square" rtlCol="0">
            <a:spAutoFit/>
          </a:bodyPr>
          <a:lstStyle/>
          <a:p>
            <a:r>
              <a:rPr lang="en-US" sz="1200" b="1" dirty="0" smtClean="0">
                <a:latin typeface="Helvetica" pitchFamily="34" charset="0"/>
              </a:rPr>
              <a:t>United States Department of Agriculture</a:t>
            </a:r>
            <a:endParaRPr lang="en-US" sz="1200" b="1" dirty="0">
              <a:latin typeface="Helvetica" pitchFamily="34" charset="0"/>
            </a:endParaRP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5365" y="835091"/>
            <a:ext cx="6229726" cy="4672294"/>
          </a:xfrm>
          <a:prstGeom prst="rect">
            <a:avLst/>
          </a:prstGeom>
          <a:effectLst>
            <a:softEdge rad="127000"/>
          </a:effectLst>
        </p:spPr>
      </p:pic>
    </p:spTree>
    <p:extLst>
      <p:ext uri="{BB962C8B-B14F-4D97-AF65-F5344CB8AC3E}">
        <p14:creationId xmlns:p14="http://schemas.microsoft.com/office/powerpoint/2010/main" val="123468081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Terminology</a:t>
            </a:r>
            <a:endParaRPr lang="en-US" dirty="0"/>
          </a:p>
        </p:txBody>
      </p:sp>
      <p:sp>
        <p:nvSpPr>
          <p:cNvPr id="3" name="Content Placeholder 2"/>
          <p:cNvSpPr>
            <a:spLocks noGrp="1"/>
          </p:cNvSpPr>
          <p:nvPr>
            <p:ph idx="1"/>
          </p:nvPr>
        </p:nvSpPr>
        <p:spPr>
          <a:xfrm>
            <a:off x="244699" y="2093976"/>
            <a:ext cx="10883549" cy="4050792"/>
          </a:xfrm>
        </p:spPr>
        <p:txBody>
          <a:bodyPr/>
          <a:lstStyle/>
          <a:p>
            <a:r>
              <a:rPr lang="en-US" dirty="0" smtClean="0"/>
              <a:t>Wild</a:t>
            </a:r>
          </a:p>
          <a:p>
            <a:pPr lvl="1"/>
            <a:r>
              <a:rPr lang="en-US" dirty="0" smtClean="0"/>
              <a:t>1971 Wild Free-Roaming Horses and Burros Act</a:t>
            </a:r>
          </a:p>
          <a:p>
            <a:r>
              <a:rPr lang="en-US" dirty="0" smtClean="0"/>
              <a:t>Mustang</a:t>
            </a:r>
          </a:p>
          <a:p>
            <a:r>
              <a:rPr lang="en-US" dirty="0" smtClean="0"/>
              <a:t>Feral</a:t>
            </a:r>
          </a:p>
          <a:p>
            <a:r>
              <a:rPr lang="en-US" dirty="0" smtClean="0"/>
              <a:t>Free Ranging</a:t>
            </a:r>
          </a:p>
          <a:p>
            <a:r>
              <a:rPr lang="en-US" dirty="0" smtClean="0"/>
              <a:t>Unowned</a:t>
            </a:r>
          </a:p>
          <a:p>
            <a:r>
              <a:rPr lang="en-US" dirty="0" smtClean="0"/>
              <a:t>Special Status</a:t>
            </a:r>
          </a:p>
          <a:p>
            <a:r>
              <a:rPr lang="en-US" dirty="0" smtClean="0"/>
              <a:t>Non-domesticated</a:t>
            </a:r>
          </a:p>
        </p:txBody>
      </p:sp>
      <p:pic>
        <p:nvPicPr>
          <p:cNvPr id="6" name="Picture 5"/>
          <p:cNvPicPr>
            <a:picLocks noChangeAspect="1"/>
          </p:cNvPicPr>
          <p:nvPr/>
        </p:nvPicPr>
        <p:blipFill>
          <a:blip r:embed="rId3"/>
          <a:stretch>
            <a:fillRect/>
          </a:stretch>
        </p:blipFill>
        <p:spPr>
          <a:xfrm>
            <a:off x="5992633" y="1184743"/>
            <a:ext cx="5454991" cy="4091243"/>
          </a:xfrm>
          <a:prstGeom prst="rect">
            <a:avLst/>
          </a:prstGeom>
          <a:effectLst>
            <a:softEdge rad="127000"/>
          </a:effectLst>
        </p:spPr>
      </p:pic>
      <p:sp>
        <p:nvSpPr>
          <p:cNvPr id="7" name="TextBox 6"/>
          <p:cNvSpPr txBox="1"/>
          <p:nvPr/>
        </p:nvSpPr>
        <p:spPr>
          <a:xfrm>
            <a:off x="6106160" y="5294878"/>
            <a:ext cx="3416143" cy="276999"/>
          </a:xfrm>
          <a:prstGeom prst="rect">
            <a:avLst/>
          </a:prstGeom>
          <a:noFill/>
        </p:spPr>
        <p:txBody>
          <a:bodyPr wrap="square" rtlCol="0">
            <a:spAutoFit/>
          </a:bodyPr>
          <a:lstStyle/>
          <a:p>
            <a:r>
              <a:rPr lang="en-US" sz="1200" dirty="0" smtClean="0"/>
              <a:t>Photo:  Jicarilla WHT, Carson NF, NM</a:t>
            </a:r>
            <a:endParaRPr lang="en-US" sz="1200" dirty="0"/>
          </a:p>
        </p:txBody>
      </p:sp>
      <p:pic>
        <p:nvPicPr>
          <p:cNvPr id="4" name="Picture 3"/>
          <p:cNvPicPr>
            <a:picLocks noChangeAspect="1"/>
          </p:cNvPicPr>
          <p:nvPr/>
        </p:nvPicPr>
        <p:blipFill>
          <a:blip r:embed="rId4"/>
          <a:stretch>
            <a:fillRect/>
          </a:stretch>
        </p:blipFill>
        <p:spPr>
          <a:xfrm>
            <a:off x="393133" y="5935440"/>
            <a:ext cx="676715" cy="737680"/>
          </a:xfrm>
          <a:prstGeom prst="rect">
            <a:avLst/>
          </a:prstGeom>
        </p:spPr>
      </p:pic>
      <p:pic>
        <p:nvPicPr>
          <p:cNvPr id="5" name="Picture 4"/>
          <p:cNvPicPr>
            <a:picLocks noChangeAspect="1"/>
          </p:cNvPicPr>
          <p:nvPr/>
        </p:nvPicPr>
        <p:blipFill>
          <a:blip r:embed="rId5"/>
          <a:stretch>
            <a:fillRect/>
          </a:stretch>
        </p:blipFill>
        <p:spPr>
          <a:xfrm>
            <a:off x="244699" y="134090"/>
            <a:ext cx="688908" cy="493819"/>
          </a:xfrm>
          <a:prstGeom prst="rect">
            <a:avLst/>
          </a:prstGeom>
        </p:spPr>
      </p:pic>
      <p:sp>
        <p:nvSpPr>
          <p:cNvPr id="8" name="TextBox 7"/>
          <p:cNvSpPr txBox="1"/>
          <p:nvPr/>
        </p:nvSpPr>
        <p:spPr>
          <a:xfrm>
            <a:off x="933607" y="306329"/>
            <a:ext cx="4552793" cy="276999"/>
          </a:xfrm>
          <a:prstGeom prst="rect">
            <a:avLst/>
          </a:prstGeom>
          <a:noFill/>
        </p:spPr>
        <p:txBody>
          <a:bodyPr wrap="square" rtlCol="0">
            <a:spAutoFit/>
          </a:bodyPr>
          <a:lstStyle/>
          <a:p>
            <a:r>
              <a:rPr lang="en-US" sz="1200" dirty="0">
                <a:latin typeface="Helvetica" panose="020B0604020202020204" pitchFamily="34" charset="0"/>
                <a:cs typeface="Helvetica" panose="020B0604020202020204" pitchFamily="34" charset="0"/>
              </a:rPr>
              <a:t>United States Department of Agriculture</a:t>
            </a:r>
          </a:p>
        </p:txBody>
      </p:sp>
    </p:spTree>
    <p:extLst>
      <p:ext uri="{BB962C8B-B14F-4D97-AF65-F5344CB8AC3E}">
        <p14:creationId xmlns:p14="http://schemas.microsoft.com/office/powerpoint/2010/main" val="148861156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823415" y="2022268"/>
            <a:ext cx="6096000" cy="2246769"/>
          </a:xfrm>
          <a:prstGeom prst="rect">
            <a:avLst/>
          </a:prstGeom>
        </p:spPr>
        <p:txBody>
          <a:bodyPr>
            <a:spAutoFit/>
          </a:bodyPr>
          <a:lstStyle/>
          <a:p>
            <a:endParaRPr lang="en-US" sz="2800" dirty="0"/>
          </a:p>
          <a:p>
            <a:pPr marL="457200" indent="-457200">
              <a:buFont typeface="Arial" panose="020B0604020202020204" pitchFamily="34" charset="0"/>
              <a:buChar char="•"/>
            </a:pPr>
            <a:r>
              <a:rPr lang="en-US" sz="2800" dirty="0" smtClean="0"/>
              <a:t>Vegetation &amp; Soils</a:t>
            </a:r>
            <a:endParaRPr lang="en-US" sz="2800" dirty="0"/>
          </a:p>
          <a:p>
            <a:pPr marL="457200" indent="-457200">
              <a:buFont typeface="Arial" panose="020B0604020202020204" pitchFamily="34" charset="0"/>
              <a:buChar char="•"/>
            </a:pPr>
            <a:r>
              <a:rPr lang="en-US" sz="2800" dirty="0"/>
              <a:t>Water</a:t>
            </a:r>
          </a:p>
          <a:p>
            <a:pPr marL="457200" indent="-457200">
              <a:buFont typeface="Arial" panose="020B0604020202020204" pitchFamily="34" charset="0"/>
              <a:buChar char="•"/>
            </a:pPr>
            <a:r>
              <a:rPr lang="en-US" sz="2800" dirty="0" smtClean="0"/>
              <a:t>Wildlife</a:t>
            </a:r>
            <a:endParaRPr lang="en-US" sz="2800" dirty="0"/>
          </a:p>
          <a:p>
            <a:pPr marL="457200" indent="-457200">
              <a:buFont typeface="Arial" panose="020B0604020202020204" pitchFamily="34" charset="0"/>
              <a:buChar char="•"/>
            </a:pPr>
            <a:r>
              <a:rPr lang="en-US" sz="2800" dirty="0" smtClean="0"/>
              <a:t>Public </a:t>
            </a:r>
            <a:r>
              <a:rPr lang="en-US" sz="2800" dirty="0"/>
              <a:t>Health</a:t>
            </a:r>
          </a:p>
        </p:txBody>
      </p:sp>
      <p:sp>
        <p:nvSpPr>
          <p:cNvPr id="3" name="Title 1"/>
          <p:cNvSpPr txBox="1">
            <a:spLocks/>
          </p:cNvSpPr>
          <p:nvPr/>
        </p:nvSpPr>
        <p:spPr>
          <a:xfrm>
            <a:off x="1069848" y="658503"/>
            <a:ext cx="10058400" cy="1609344"/>
          </a:xfrm>
          <a:prstGeom prst="rect">
            <a:avLst/>
          </a:prstGeom>
        </p:spPr>
        <p:txBody>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smtClean="0"/>
              <a:t>Considerations within </a:t>
            </a:r>
          </a:p>
          <a:p>
            <a:r>
              <a:rPr lang="en-US" dirty="0" smtClean="0"/>
              <a:t>A Multiple-Use Framework</a:t>
            </a:r>
            <a:endParaRPr lang="en-US" dirty="0"/>
          </a:p>
        </p:txBody>
      </p:sp>
      <p:pic>
        <p:nvPicPr>
          <p:cNvPr id="7" name="Picture 6"/>
          <p:cNvPicPr>
            <a:picLocks noChangeAspect="1"/>
          </p:cNvPicPr>
          <p:nvPr/>
        </p:nvPicPr>
        <p:blipFill>
          <a:blip r:embed="rId4"/>
          <a:stretch>
            <a:fillRect/>
          </a:stretch>
        </p:blipFill>
        <p:spPr>
          <a:xfrm>
            <a:off x="393133" y="5904960"/>
            <a:ext cx="676715" cy="737680"/>
          </a:xfrm>
          <a:prstGeom prst="rect">
            <a:avLst/>
          </a:prstGeom>
        </p:spPr>
      </p:pic>
      <p:pic>
        <p:nvPicPr>
          <p:cNvPr id="8" name="Picture 7"/>
          <p:cNvPicPr>
            <a:picLocks noChangeAspect="1"/>
          </p:cNvPicPr>
          <p:nvPr/>
        </p:nvPicPr>
        <p:blipFill>
          <a:blip r:embed="rId5"/>
          <a:stretch>
            <a:fillRect/>
          </a:stretch>
        </p:blipFill>
        <p:spPr>
          <a:xfrm>
            <a:off x="308524" y="139435"/>
            <a:ext cx="688908" cy="493819"/>
          </a:xfrm>
          <a:prstGeom prst="rect">
            <a:avLst/>
          </a:prstGeom>
        </p:spPr>
      </p:pic>
      <p:sp>
        <p:nvSpPr>
          <p:cNvPr id="9" name="TextBox 8"/>
          <p:cNvSpPr txBox="1"/>
          <p:nvPr/>
        </p:nvSpPr>
        <p:spPr>
          <a:xfrm>
            <a:off x="1011936" y="356255"/>
            <a:ext cx="6793992" cy="276999"/>
          </a:xfrm>
          <a:prstGeom prst="rect">
            <a:avLst/>
          </a:prstGeom>
          <a:noFill/>
        </p:spPr>
        <p:txBody>
          <a:bodyPr wrap="square" rtlCol="0">
            <a:spAutoFit/>
          </a:bodyPr>
          <a:lstStyle/>
          <a:p>
            <a:r>
              <a:rPr lang="en-US" sz="1200" dirty="0">
                <a:latin typeface="Helvetica" panose="020B0604020202020204" pitchFamily="34" charset="0"/>
                <a:cs typeface="Helvetica" panose="020B0604020202020204" pitchFamily="34" charset="0"/>
              </a:rPr>
              <a:t>United States Department of Agriculture</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24804" y="3170027"/>
            <a:ext cx="3981124" cy="2985843"/>
          </a:xfrm>
          <a:prstGeom prst="rect">
            <a:avLst/>
          </a:prstGeom>
          <a:effectLst>
            <a:softEdge rad="127000"/>
          </a:effectLst>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19388" y="2267847"/>
            <a:ext cx="3499282" cy="3623119"/>
          </a:xfrm>
          <a:prstGeom prst="rect">
            <a:avLst/>
          </a:prstGeom>
          <a:effectLst>
            <a:softEdge rad="127000"/>
          </a:effectLst>
        </p:spPr>
      </p:pic>
      <p:sp>
        <p:nvSpPr>
          <p:cNvPr id="13" name="TextBox 12"/>
          <p:cNvSpPr txBox="1"/>
          <p:nvPr/>
        </p:nvSpPr>
        <p:spPr>
          <a:xfrm>
            <a:off x="4294713" y="6305168"/>
            <a:ext cx="5249403" cy="369332"/>
          </a:xfrm>
          <a:prstGeom prst="rect">
            <a:avLst/>
          </a:prstGeom>
          <a:noFill/>
        </p:spPr>
        <p:txBody>
          <a:bodyPr wrap="square" rtlCol="0">
            <a:spAutoFit/>
          </a:bodyPr>
          <a:lstStyle/>
          <a:p>
            <a:r>
              <a:rPr lang="en-US" dirty="0" smtClean="0"/>
              <a:t>Photos Courtesy Kaibab &amp; Tonto NFs, AZ</a:t>
            </a:r>
            <a:endParaRPr lang="en-US" dirty="0"/>
          </a:p>
        </p:txBody>
      </p:sp>
      <p:pic>
        <p:nvPicPr>
          <p:cNvPr id="14" name="Picture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9953" y="4217198"/>
            <a:ext cx="1364311" cy="2425442"/>
          </a:xfrm>
          <a:prstGeom prst="rect">
            <a:avLst/>
          </a:prstGeom>
          <a:effectLst>
            <a:softEdge rad="127000"/>
          </a:effectLst>
        </p:spPr>
      </p:pic>
    </p:spTree>
    <p:extLst>
      <p:ext uri="{BB962C8B-B14F-4D97-AF65-F5344CB8AC3E}">
        <p14:creationId xmlns:p14="http://schemas.microsoft.com/office/powerpoint/2010/main" val="32298834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6320" y="731540"/>
            <a:ext cx="10091928" cy="1362435"/>
          </a:xfrm>
        </p:spPr>
        <p:txBody>
          <a:bodyPr/>
          <a:lstStyle/>
          <a:p>
            <a:r>
              <a:rPr lang="en-US" dirty="0" smtClean="0"/>
              <a:t>Environmental Concerns</a:t>
            </a:r>
            <a:endParaRPr lang="en-US" dirty="0"/>
          </a:p>
        </p:txBody>
      </p:sp>
      <p:pic>
        <p:nvPicPr>
          <p:cNvPr id="6" name="Picture 5"/>
          <p:cNvPicPr>
            <a:picLocks noChangeAspect="1"/>
          </p:cNvPicPr>
          <p:nvPr/>
        </p:nvPicPr>
        <p:blipFill>
          <a:blip r:embed="rId2"/>
          <a:stretch>
            <a:fillRect/>
          </a:stretch>
        </p:blipFill>
        <p:spPr>
          <a:xfrm>
            <a:off x="555722" y="5739231"/>
            <a:ext cx="676715" cy="737680"/>
          </a:xfrm>
          <a:prstGeom prst="rect">
            <a:avLst/>
          </a:prstGeom>
        </p:spPr>
      </p:pic>
      <p:pic>
        <p:nvPicPr>
          <p:cNvPr id="7" name="Picture 6"/>
          <p:cNvPicPr>
            <a:picLocks noChangeAspect="1"/>
          </p:cNvPicPr>
          <p:nvPr/>
        </p:nvPicPr>
        <p:blipFill>
          <a:blip r:embed="rId3"/>
          <a:stretch>
            <a:fillRect/>
          </a:stretch>
        </p:blipFill>
        <p:spPr>
          <a:xfrm>
            <a:off x="211268" y="237722"/>
            <a:ext cx="688908" cy="493819"/>
          </a:xfrm>
          <a:prstGeom prst="rect">
            <a:avLst/>
          </a:prstGeom>
        </p:spPr>
      </p:pic>
      <p:sp>
        <p:nvSpPr>
          <p:cNvPr id="10" name="TextBox 9"/>
          <p:cNvSpPr txBox="1"/>
          <p:nvPr/>
        </p:nvSpPr>
        <p:spPr>
          <a:xfrm>
            <a:off x="900176" y="416560"/>
            <a:ext cx="6567424" cy="276999"/>
          </a:xfrm>
          <a:prstGeom prst="rect">
            <a:avLst/>
          </a:prstGeom>
          <a:noFill/>
        </p:spPr>
        <p:txBody>
          <a:bodyPr wrap="square" rtlCol="0">
            <a:spAutoFit/>
          </a:bodyPr>
          <a:lstStyle/>
          <a:p>
            <a:r>
              <a:rPr lang="en-US" sz="1200" dirty="0">
                <a:latin typeface="Helvetica" panose="020B0604020202020204" pitchFamily="34" charset="0"/>
                <a:cs typeface="Helvetica" panose="020B0604020202020204" pitchFamily="34" charset="0"/>
              </a:rPr>
              <a:t>United States Department of Agriculture</a:t>
            </a:r>
          </a:p>
        </p:txBody>
      </p:sp>
      <p:pic>
        <p:nvPicPr>
          <p:cNvPr id="14" name="Content Placeholder 1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555722" y="1838960"/>
            <a:ext cx="4283505" cy="2845015"/>
          </a:xfrm>
          <a:effectLst>
            <a:softEdge rad="127000"/>
          </a:effectLst>
        </p:spPr>
      </p:pic>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34784" y="1915558"/>
            <a:ext cx="4201624" cy="3151219"/>
          </a:xfrm>
          <a:prstGeom prst="rect">
            <a:avLst/>
          </a:prstGeom>
          <a:effectLst>
            <a:softEdge rad="127000"/>
          </a:effectLst>
        </p:spPr>
      </p:pic>
      <p:pic>
        <p:nvPicPr>
          <p:cNvPr id="15" name="Picture 14"/>
          <p:cNvPicPr>
            <a:picLocks noChangeAspect="1"/>
          </p:cNvPicPr>
          <p:nvPr/>
        </p:nvPicPr>
        <p:blipFill>
          <a:blip r:embed="rId6"/>
          <a:stretch>
            <a:fillRect/>
          </a:stretch>
        </p:blipFill>
        <p:spPr>
          <a:xfrm>
            <a:off x="4246269" y="3201394"/>
            <a:ext cx="3990429" cy="2862058"/>
          </a:xfrm>
          <a:prstGeom prst="rect">
            <a:avLst/>
          </a:prstGeom>
          <a:effectLst>
            <a:softEdge rad="127000"/>
          </a:effectLst>
        </p:spPr>
      </p:pic>
      <p:sp>
        <p:nvSpPr>
          <p:cNvPr id="17" name="TextBox 16"/>
          <p:cNvSpPr txBox="1"/>
          <p:nvPr/>
        </p:nvSpPr>
        <p:spPr>
          <a:xfrm>
            <a:off x="4253547" y="6165595"/>
            <a:ext cx="4356514" cy="338554"/>
          </a:xfrm>
          <a:prstGeom prst="rect">
            <a:avLst/>
          </a:prstGeom>
          <a:noFill/>
        </p:spPr>
        <p:txBody>
          <a:bodyPr wrap="none" rtlCol="0">
            <a:spAutoFit/>
          </a:bodyPr>
          <a:lstStyle/>
          <a:p>
            <a:r>
              <a:rPr lang="en-US" sz="1600" dirty="0" smtClean="0"/>
              <a:t>Photos courtesy Kaibab, A-S, &amp; Tonto NFs, AZ</a:t>
            </a:r>
            <a:endParaRPr lang="en-US" sz="1600" dirty="0"/>
          </a:p>
        </p:txBody>
      </p:sp>
      <p:sp>
        <p:nvSpPr>
          <p:cNvPr id="18" name="TextBox 17"/>
          <p:cNvSpPr txBox="1"/>
          <p:nvPr/>
        </p:nvSpPr>
        <p:spPr>
          <a:xfrm>
            <a:off x="1501505" y="4794796"/>
            <a:ext cx="2391937" cy="400110"/>
          </a:xfrm>
          <a:prstGeom prst="rect">
            <a:avLst/>
          </a:prstGeom>
          <a:noFill/>
        </p:spPr>
        <p:txBody>
          <a:bodyPr wrap="none" rtlCol="0">
            <a:spAutoFit/>
          </a:bodyPr>
          <a:lstStyle/>
          <a:p>
            <a:r>
              <a:rPr lang="en-US" sz="2000" dirty="0" smtClean="0"/>
              <a:t>Forage Availability</a:t>
            </a:r>
            <a:endParaRPr lang="en-US" sz="2000" dirty="0"/>
          </a:p>
        </p:txBody>
      </p:sp>
      <p:sp>
        <p:nvSpPr>
          <p:cNvPr id="19" name="TextBox 18"/>
          <p:cNvSpPr txBox="1"/>
          <p:nvPr/>
        </p:nvSpPr>
        <p:spPr>
          <a:xfrm>
            <a:off x="5617029" y="2661557"/>
            <a:ext cx="886205" cy="400110"/>
          </a:xfrm>
          <a:prstGeom prst="rect">
            <a:avLst/>
          </a:prstGeom>
          <a:noFill/>
        </p:spPr>
        <p:txBody>
          <a:bodyPr wrap="none" rtlCol="0">
            <a:spAutoFit/>
          </a:bodyPr>
          <a:lstStyle/>
          <a:p>
            <a:r>
              <a:rPr lang="en-US" sz="2000" dirty="0" smtClean="0"/>
              <a:t>Water</a:t>
            </a:r>
            <a:endParaRPr lang="en-US" sz="2000" dirty="0"/>
          </a:p>
        </p:txBody>
      </p:sp>
      <p:sp>
        <p:nvSpPr>
          <p:cNvPr id="20" name="TextBox 19"/>
          <p:cNvSpPr txBox="1"/>
          <p:nvPr/>
        </p:nvSpPr>
        <p:spPr>
          <a:xfrm>
            <a:off x="9540171" y="5066777"/>
            <a:ext cx="643189" cy="400110"/>
          </a:xfrm>
          <a:prstGeom prst="rect">
            <a:avLst/>
          </a:prstGeom>
          <a:noFill/>
        </p:spPr>
        <p:txBody>
          <a:bodyPr wrap="none" rtlCol="0">
            <a:spAutoFit/>
          </a:bodyPr>
          <a:lstStyle/>
          <a:p>
            <a:r>
              <a:rPr lang="en-US" sz="2000" dirty="0" smtClean="0"/>
              <a:t>Fire</a:t>
            </a:r>
            <a:endParaRPr lang="en-US" sz="2000" dirty="0"/>
          </a:p>
        </p:txBody>
      </p:sp>
    </p:spTree>
    <p:extLst>
      <p:ext uri="{BB962C8B-B14F-4D97-AF65-F5344CB8AC3E}">
        <p14:creationId xmlns:p14="http://schemas.microsoft.com/office/powerpoint/2010/main" val="20965740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5660" y="731541"/>
            <a:ext cx="9401048" cy="1045391"/>
          </a:xfrm>
        </p:spPr>
        <p:txBody>
          <a:bodyPr/>
          <a:lstStyle/>
          <a:p>
            <a:r>
              <a:rPr lang="en-US" dirty="0" smtClean="0"/>
              <a:t>Management Considerations</a:t>
            </a:r>
            <a:endParaRPr lang="en-US" dirty="0"/>
          </a:p>
        </p:txBody>
      </p:sp>
      <p:sp>
        <p:nvSpPr>
          <p:cNvPr id="3" name="Content Placeholder 2"/>
          <p:cNvSpPr>
            <a:spLocks noGrp="1"/>
          </p:cNvSpPr>
          <p:nvPr>
            <p:ph idx="1"/>
          </p:nvPr>
        </p:nvSpPr>
        <p:spPr>
          <a:xfrm>
            <a:off x="985660" y="1776932"/>
            <a:ext cx="10058400" cy="4050792"/>
          </a:xfrm>
        </p:spPr>
        <p:txBody>
          <a:bodyPr>
            <a:normAutofit/>
          </a:bodyPr>
          <a:lstStyle/>
          <a:p>
            <a:r>
              <a:rPr lang="en-US" dirty="0" smtClean="0"/>
              <a:t>Appropriate </a:t>
            </a:r>
            <a:r>
              <a:rPr lang="en-US" dirty="0"/>
              <a:t>Management </a:t>
            </a:r>
            <a:r>
              <a:rPr lang="en-US" dirty="0" smtClean="0"/>
              <a:t>Level</a:t>
            </a:r>
          </a:p>
          <a:p>
            <a:r>
              <a:rPr lang="en-US" dirty="0" smtClean="0"/>
              <a:t>Genetic </a:t>
            </a:r>
            <a:r>
              <a:rPr lang="en-US" dirty="0"/>
              <a:t>viability</a:t>
            </a:r>
          </a:p>
          <a:p>
            <a:r>
              <a:rPr lang="en-US" dirty="0" smtClean="0"/>
              <a:t>Fertility Reduction</a:t>
            </a:r>
          </a:p>
          <a:p>
            <a:pPr lvl="1"/>
            <a:r>
              <a:rPr lang="en-US" dirty="0" smtClean="0"/>
              <a:t>Native PZP (Zona Stat H)</a:t>
            </a:r>
          </a:p>
          <a:p>
            <a:pPr lvl="1"/>
            <a:r>
              <a:rPr lang="en-US" dirty="0" smtClean="0"/>
              <a:t>PZP 22</a:t>
            </a:r>
          </a:p>
          <a:p>
            <a:pPr lvl="1"/>
            <a:r>
              <a:rPr lang="en-US" dirty="0" err="1" smtClean="0"/>
              <a:t>Gonacon</a:t>
            </a:r>
            <a:endParaRPr lang="en-US" dirty="0" smtClean="0"/>
          </a:p>
          <a:p>
            <a:pPr lvl="1"/>
            <a:r>
              <a:rPr lang="en-US" dirty="0" smtClean="0"/>
              <a:t>Males vs Females</a:t>
            </a:r>
          </a:p>
          <a:p>
            <a:pPr lvl="2"/>
            <a:r>
              <a:rPr lang="en-US" dirty="0"/>
              <a:t>Surgical Sterilization</a:t>
            </a:r>
          </a:p>
          <a:p>
            <a:pPr lvl="2"/>
            <a:r>
              <a:rPr lang="en-US" dirty="0" smtClean="0"/>
              <a:t>Chemical Sterilization</a:t>
            </a:r>
          </a:p>
          <a:p>
            <a:endParaRPr lang="en-US" dirty="0" smtClean="0"/>
          </a:p>
        </p:txBody>
      </p:sp>
      <p:pic>
        <p:nvPicPr>
          <p:cNvPr id="6" name="Picture 5"/>
          <p:cNvPicPr>
            <a:picLocks noChangeAspect="1"/>
          </p:cNvPicPr>
          <p:nvPr/>
        </p:nvPicPr>
        <p:blipFill>
          <a:blip r:embed="rId3"/>
          <a:stretch>
            <a:fillRect/>
          </a:stretch>
        </p:blipFill>
        <p:spPr>
          <a:xfrm>
            <a:off x="6014860" y="1776932"/>
            <a:ext cx="4906409" cy="3543089"/>
          </a:xfrm>
          <a:prstGeom prst="rect">
            <a:avLst/>
          </a:prstGeom>
          <a:effectLst>
            <a:softEdge rad="127000"/>
          </a:effectLst>
        </p:spPr>
      </p:pic>
      <p:pic>
        <p:nvPicPr>
          <p:cNvPr id="4" name="Picture 3"/>
          <p:cNvPicPr>
            <a:picLocks noChangeAspect="1"/>
          </p:cNvPicPr>
          <p:nvPr/>
        </p:nvPicPr>
        <p:blipFill>
          <a:blip r:embed="rId4"/>
          <a:stretch>
            <a:fillRect/>
          </a:stretch>
        </p:blipFill>
        <p:spPr>
          <a:xfrm>
            <a:off x="393133" y="5904960"/>
            <a:ext cx="676715" cy="737680"/>
          </a:xfrm>
          <a:prstGeom prst="rect">
            <a:avLst/>
          </a:prstGeom>
        </p:spPr>
      </p:pic>
      <p:pic>
        <p:nvPicPr>
          <p:cNvPr id="5" name="Picture 4"/>
          <p:cNvPicPr>
            <a:picLocks noChangeAspect="1"/>
          </p:cNvPicPr>
          <p:nvPr/>
        </p:nvPicPr>
        <p:blipFill>
          <a:blip r:embed="rId5"/>
          <a:stretch>
            <a:fillRect/>
          </a:stretch>
        </p:blipFill>
        <p:spPr>
          <a:xfrm>
            <a:off x="173706" y="237722"/>
            <a:ext cx="688908" cy="493819"/>
          </a:xfrm>
          <a:prstGeom prst="rect">
            <a:avLst/>
          </a:prstGeom>
        </p:spPr>
      </p:pic>
      <p:sp>
        <p:nvSpPr>
          <p:cNvPr id="7" name="TextBox 6"/>
          <p:cNvSpPr txBox="1"/>
          <p:nvPr/>
        </p:nvSpPr>
        <p:spPr>
          <a:xfrm>
            <a:off x="862614" y="439445"/>
            <a:ext cx="7031706" cy="276999"/>
          </a:xfrm>
          <a:prstGeom prst="rect">
            <a:avLst/>
          </a:prstGeom>
          <a:noFill/>
        </p:spPr>
        <p:txBody>
          <a:bodyPr wrap="square" rtlCol="0">
            <a:spAutoFit/>
          </a:bodyPr>
          <a:lstStyle/>
          <a:p>
            <a:r>
              <a:rPr lang="en-US" sz="1200" dirty="0">
                <a:latin typeface="Helvetica" panose="020B0604020202020204" pitchFamily="34" charset="0"/>
                <a:cs typeface="Helvetica" panose="020B0604020202020204" pitchFamily="34" charset="0"/>
              </a:rPr>
              <a:t>United States Department of Agriculture</a:t>
            </a:r>
          </a:p>
        </p:txBody>
      </p:sp>
      <p:sp>
        <p:nvSpPr>
          <p:cNvPr id="8" name="TextBox 7"/>
          <p:cNvSpPr txBox="1"/>
          <p:nvPr/>
        </p:nvSpPr>
        <p:spPr>
          <a:xfrm>
            <a:off x="6187440" y="5458392"/>
            <a:ext cx="4671875" cy="369332"/>
          </a:xfrm>
          <a:prstGeom prst="rect">
            <a:avLst/>
          </a:prstGeom>
          <a:noFill/>
        </p:spPr>
        <p:txBody>
          <a:bodyPr wrap="square" rtlCol="0">
            <a:spAutoFit/>
          </a:bodyPr>
          <a:lstStyle/>
          <a:p>
            <a:r>
              <a:rPr lang="en-US" dirty="0" smtClean="0"/>
              <a:t>Photo: FS PZP Darting device &amp; equipment</a:t>
            </a:r>
            <a:endParaRPr lang="en-US" dirty="0"/>
          </a:p>
        </p:txBody>
      </p:sp>
    </p:spTree>
    <p:extLst>
      <p:ext uri="{BB962C8B-B14F-4D97-AF65-F5344CB8AC3E}">
        <p14:creationId xmlns:p14="http://schemas.microsoft.com/office/powerpoint/2010/main" val="128226858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Herd Reduction Methods</a:t>
            </a:r>
            <a:endParaRPr lang="en-US" dirty="0"/>
          </a:p>
        </p:txBody>
      </p:sp>
      <p:sp>
        <p:nvSpPr>
          <p:cNvPr id="3" name="Content Placeholder 2"/>
          <p:cNvSpPr>
            <a:spLocks noGrp="1"/>
          </p:cNvSpPr>
          <p:nvPr>
            <p:ph idx="1"/>
          </p:nvPr>
        </p:nvSpPr>
        <p:spPr/>
        <p:txBody>
          <a:bodyPr/>
          <a:lstStyle/>
          <a:p>
            <a:r>
              <a:rPr lang="en-US" dirty="0" smtClean="0"/>
              <a:t>Long Term</a:t>
            </a:r>
          </a:p>
          <a:p>
            <a:pPr lvl="1"/>
            <a:r>
              <a:rPr lang="en-US" dirty="0" smtClean="0"/>
              <a:t>Fertility Reduction</a:t>
            </a:r>
          </a:p>
          <a:p>
            <a:r>
              <a:rPr lang="en-US" dirty="0" smtClean="0"/>
              <a:t>Short Term</a:t>
            </a:r>
          </a:p>
          <a:p>
            <a:pPr lvl="1"/>
            <a:r>
              <a:rPr lang="en-US" dirty="0" smtClean="0"/>
              <a:t>Gathers</a:t>
            </a:r>
          </a:p>
          <a:p>
            <a:pPr lvl="1"/>
            <a:r>
              <a:rPr lang="en-US" dirty="0" smtClean="0"/>
              <a:t>Low Stress techniques</a:t>
            </a:r>
          </a:p>
          <a:p>
            <a:pPr lvl="2"/>
            <a:r>
              <a:rPr lang="en-US" dirty="0" smtClean="0"/>
              <a:t>Bait Trapping</a:t>
            </a:r>
          </a:p>
          <a:p>
            <a:pPr lvl="2"/>
            <a:r>
              <a:rPr lang="en-US" dirty="0" smtClean="0"/>
              <a:t>Gentle gathering </a:t>
            </a:r>
          </a:p>
          <a:p>
            <a:r>
              <a:rPr lang="en-US" dirty="0" smtClean="0"/>
              <a:t>More Traditional</a:t>
            </a:r>
          </a:p>
          <a:p>
            <a:pPr lvl="2"/>
            <a:r>
              <a:rPr lang="en-US" dirty="0" smtClean="0"/>
              <a:t>Helicopters</a:t>
            </a:r>
          </a:p>
          <a:p>
            <a:pPr lvl="2"/>
            <a:r>
              <a:rPr lang="en-US" dirty="0" smtClean="0"/>
              <a:t>Drones</a:t>
            </a:r>
          </a:p>
          <a:p>
            <a:pPr marL="0" indent="0">
              <a:buNone/>
            </a:pPr>
            <a:endParaRPr lang="en-US" dirty="0"/>
          </a:p>
        </p:txBody>
      </p:sp>
      <p:sp>
        <p:nvSpPr>
          <p:cNvPr id="5" name="TextBox 4"/>
          <p:cNvSpPr txBox="1"/>
          <p:nvPr/>
        </p:nvSpPr>
        <p:spPr>
          <a:xfrm>
            <a:off x="8269355" y="6084633"/>
            <a:ext cx="2934031" cy="276999"/>
          </a:xfrm>
          <a:prstGeom prst="rect">
            <a:avLst/>
          </a:prstGeom>
          <a:noFill/>
        </p:spPr>
        <p:txBody>
          <a:bodyPr wrap="square" rtlCol="0">
            <a:spAutoFit/>
          </a:bodyPr>
          <a:lstStyle/>
          <a:p>
            <a:r>
              <a:rPr lang="en-US" sz="1200" dirty="0" smtClean="0"/>
              <a:t>Photo:  S. Kelly, USFS</a:t>
            </a:r>
            <a:endParaRPr lang="en-US" sz="1200" dirty="0"/>
          </a:p>
        </p:txBody>
      </p:sp>
      <p:pic>
        <p:nvPicPr>
          <p:cNvPr id="6" name="Picture 5"/>
          <p:cNvPicPr>
            <a:picLocks noChangeAspect="1"/>
          </p:cNvPicPr>
          <p:nvPr/>
        </p:nvPicPr>
        <p:blipFill>
          <a:blip r:embed="rId3"/>
          <a:stretch>
            <a:fillRect/>
          </a:stretch>
        </p:blipFill>
        <p:spPr>
          <a:xfrm>
            <a:off x="6197203" y="1627704"/>
            <a:ext cx="5689997" cy="4267497"/>
          </a:xfrm>
          <a:prstGeom prst="rect">
            <a:avLst/>
          </a:prstGeom>
          <a:effectLst>
            <a:softEdge rad="127000"/>
          </a:effectLst>
        </p:spPr>
      </p:pic>
      <p:pic>
        <p:nvPicPr>
          <p:cNvPr id="7" name="Picture 6"/>
          <p:cNvPicPr>
            <a:picLocks noChangeAspect="1"/>
          </p:cNvPicPr>
          <p:nvPr/>
        </p:nvPicPr>
        <p:blipFill>
          <a:blip r:embed="rId4"/>
          <a:stretch>
            <a:fillRect/>
          </a:stretch>
        </p:blipFill>
        <p:spPr>
          <a:xfrm>
            <a:off x="393133" y="5992792"/>
            <a:ext cx="676715" cy="737680"/>
          </a:xfrm>
          <a:prstGeom prst="rect">
            <a:avLst/>
          </a:prstGeom>
        </p:spPr>
      </p:pic>
      <p:pic>
        <p:nvPicPr>
          <p:cNvPr id="8" name="Picture 7"/>
          <p:cNvPicPr>
            <a:picLocks noChangeAspect="1"/>
          </p:cNvPicPr>
          <p:nvPr/>
        </p:nvPicPr>
        <p:blipFill>
          <a:blip r:embed="rId5"/>
          <a:stretch>
            <a:fillRect/>
          </a:stretch>
        </p:blipFill>
        <p:spPr>
          <a:xfrm>
            <a:off x="380940" y="210290"/>
            <a:ext cx="688908" cy="493819"/>
          </a:xfrm>
          <a:prstGeom prst="rect">
            <a:avLst/>
          </a:prstGeom>
        </p:spPr>
      </p:pic>
      <p:sp>
        <p:nvSpPr>
          <p:cNvPr id="9" name="TextBox 8"/>
          <p:cNvSpPr txBox="1"/>
          <p:nvPr/>
        </p:nvSpPr>
        <p:spPr>
          <a:xfrm>
            <a:off x="1069848" y="362209"/>
            <a:ext cx="6031992" cy="276999"/>
          </a:xfrm>
          <a:prstGeom prst="rect">
            <a:avLst/>
          </a:prstGeom>
          <a:noFill/>
        </p:spPr>
        <p:txBody>
          <a:bodyPr wrap="square" rtlCol="0">
            <a:spAutoFit/>
          </a:bodyPr>
          <a:lstStyle/>
          <a:p>
            <a:r>
              <a:rPr lang="en-US" sz="1200" dirty="0">
                <a:latin typeface="Helvetica" panose="020B0604020202020204" pitchFamily="34" charset="0"/>
                <a:cs typeface="Helvetica" panose="020B0604020202020204" pitchFamily="34" charset="0"/>
              </a:rPr>
              <a:t>United States Department of Agriculture</a:t>
            </a:r>
          </a:p>
        </p:txBody>
      </p:sp>
    </p:spTree>
    <p:extLst>
      <p:ext uri="{BB962C8B-B14F-4D97-AF65-F5344CB8AC3E}">
        <p14:creationId xmlns:p14="http://schemas.microsoft.com/office/powerpoint/2010/main" val="5544236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1069848" y="758952"/>
            <a:ext cx="10058400" cy="1609344"/>
          </a:xfrm>
          <a:prstGeom prst="rect">
            <a:avLst/>
          </a:prstGeom>
        </p:spPr>
        <p:txBody>
          <a:bodyPr/>
          <a:lstStyle>
            <a:lvl1pPr algn="l" defTabSz="914400" rtl="0" eaLnBrk="1" latinLnBrk="0" hangingPunct="1">
              <a:lnSpc>
                <a:spcPct val="90000"/>
              </a:lnSpc>
              <a:spcBef>
                <a:spcPct val="0"/>
              </a:spcBef>
              <a:buNone/>
              <a:defRPr sz="5400" kern="1200" cap="all" baseline="0">
                <a:blipFill>
                  <a:blip r:embed="rId3">
                    <a:extLst>
                      <a:ext uri="{28A0092B-C50C-407E-A947-70E740481C1C}">
                        <a14:useLocalDpi xmlns:a14="http://schemas.microsoft.com/office/drawing/2010/main" val="0"/>
                      </a:ext>
                    </a:extLst>
                  </a:blip>
                  <a:tile tx="6350" ty="-127000" sx="65000" sy="64000" flip="none" algn="tl"/>
                </a:blipFill>
                <a:latin typeface="+mj-lt"/>
                <a:ea typeface="+mj-ea"/>
                <a:cs typeface="+mj-cs"/>
              </a:defRPr>
            </a:lvl1pPr>
          </a:lstStyle>
          <a:p>
            <a:r>
              <a:rPr lang="en-US" dirty="0" smtClean="0"/>
              <a:t>Adoptions and Sales</a:t>
            </a:r>
            <a:endParaRPr lang="en-US" dirty="0"/>
          </a:p>
        </p:txBody>
      </p:sp>
      <p:sp>
        <p:nvSpPr>
          <p:cNvPr id="4" name="Rectangle 3"/>
          <p:cNvSpPr/>
          <p:nvPr/>
        </p:nvSpPr>
        <p:spPr>
          <a:xfrm>
            <a:off x="181730" y="2093976"/>
            <a:ext cx="4390269" cy="3539430"/>
          </a:xfrm>
          <a:prstGeom prst="rect">
            <a:avLst/>
          </a:prstGeom>
        </p:spPr>
        <p:txBody>
          <a:bodyPr wrap="square">
            <a:spAutoFit/>
          </a:bodyPr>
          <a:lstStyle/>
          <a:p>
            <a:pPr marL="457200" indent="-457200">
              <a:buFont typeface="Arial" panose="020B0604020202020204" pitchFamily="34" charset="0"/>
              <a:buChar char="•"/>
            </a:pPr>
            <a:r>
              <a:rPr lang="en-US" sz="2800" dirty="0" smtClean="0"/>
              <a:t>Adoption</a:t>
            </a:r>
          </a:p>
          <a:p>
            <a:pPr marL="914400" lvl="1" indent="-457200">
              <a:buFont typeface="Arial" panose="020B0604020202020204" pitchFamily="34" charset="0"/>
              <a:buChar char="•"/>
            </a:pPr>
            <a:r>
              <a:rPr lang="en-US" sz="2800" dirty="0" smtClean="0"/>
              <a:t>Application</a:t>
            </a:r>
          </a:p>
          <a:p>
            <a:pPr marL="914400" lvl="1" indent="-457200">
              <a:buFont typeface="Arial" panose="020B0604020202020204" pitchFamily="34" charset="0"/>
              <a:buChar char="•"/>
            </a:pPr>
            <a:r>
              <a:rPr lang="en-US" sz="2800" dirty="0" smtClean="0"/>
              <a:t>Inspection</a:t>
            </a:r>
          </a:p>
          <a:p>
            <a:pPr marL="914400" lvl="1" indent="-457200">
              <a:buFont typeface="Arial" panose="020B0604020202020204" pitchFamily="34" charset="0"/>
              <a:buChar char="•"/>
            </a:pPr>
            <a:r>
              <a:rPr lang="en-US" sz="2800" dirty="0" smtClean="0"/>
              <a:t>1 </a:t>
            </a:r>
            <a:r>
              <a:rPr lang="en-US" sz="2800" dirty="0" err="1" smtClean="0"/>
              <a:t>yr</a:t>
            </a:r>
            <a:r>
              <a:rPr lang="en-US" sz="2800" dirty="0" smtClean="0"/>
              <a:t> to title</a:t>
            </a:r>
          </a:p>
          <a:p>
            <a:pPr marL="457200" indent="-457200">
              <a:buFont typeface="Arial" panose="020B0604020202020204" pitchFamily="34" charset="0"/>
              <a:buChar char="•"/>
            </a:pPr>
            <a:r>
              <a:rPr lang="en-US" sz="2800" dirty="0" smtClean="0"/>
              <a:t>Sale</a:t>
            </a:r>
          </a:p>
          <a:p>
            <a:pPr marL="914400" lvl="1" indent="-457200">
              <a:buFont typeface="Arial" panose="020B0604020202020204" pitchFamily="34" charset="0"/>
              <a:buChar char="•"/>
            </a:pPr>
            <a:r>
              <a:rPr lang="en-US" sz="2800" dirty="0" smtClean="0"/>
              <a:t>Without limitation</a:t>
            </a:r>
          </a:p>
          <a:p>
            <a:pPr marL="914400" lvl="1" indent="-457200">
              <a:buFont typeface="Arial" panose="020B0604020202020204" pitchFamily="34" charset="0"/>
              <a:buChar char="•"/>
            </a:pPr>
            <a:r>
              <a:rPr lang="en-US" sz="2800" dirty="0" smtClean="0"/>
              <a:t>Screen buyers</a:t>
            </a:r>
          </a:p>
          <a:p>
            <a:pPr marL="914400" lvl="1" indent="-457200">
              <a:buFont typeface="Arial" panose="020B0604020202020204" pitchFamily="34" charset="0"/>
              <a:buChar char="•"/>
            </a:pPr>
            <a:endParaRPr lang="en-US" sz="2800" dirty="0"/>
          </a:p>
        </p:txBody>
      </p:sp>
      <p:pic>
        <p:nvPicPr>
          <p:cNvPr id="6" name="Picture 5"/>
          <p:cNvPicPr>
            <a:picLocks noChangeAspect="1"/>
          </p:cNvPicPr>
          <p:nvPr/>
        </p:nvPicPr>
        <p:blipFill>
          <a:blip r:embed="rId4"/>
          <a:stretch>
            <a:fillRect/>
          </a:stretch>
        </p:blipFill>
        <p:spPr>
          <a:xfrm>
            <a:off x="5142880" y="1442720"/>
            <a:ext cx="6584617" cy="4546092"/>
          </a:xfrm>
          <a:prstGeom prst="rect">
            <a:avLst/>
          </a:prstGeom>
        </p:spPr>
      </p:pic>
      <p:pic>
        <p:nvPicPr>
          <p:cNvPr id="7" name="Picture 6"/>
          <p:cNvPicPr>
            <a:picLocks noChangeAspect="1"/>
          </p:cNvPicPr>
          <p:nvPr/>
        </p:nvPicPr>
        <p:blipFill>
          <a:blip r:embed="rId5"/>
          <a:stretch>
            <a:fillRect/>
          </a:stretch>
        </p:blipFill>
        <p:spPr>
          <a:xfrm>
            <a:off x="393133" y="5874480"/>
            <a:ext cx="676715" cy="737680"/>
          </a:xfrm>
          <a:prstGeom prst="rect">
            <a:avLst/>
          </a:prstGeom>
        </p:spPr>
      </p:pic>
      <p:pic>
        <p:nvPicPr>
          <p:cNvPr id="8" name="Picture 7"/>
          <p:cNvPicPr>
            <a:picLocks noChangeAspect="1"/>
          </p:cNvPicPr>
          <p:nvPr/>
        </p:nvPicPr>
        <p:blipFill>
          <a:blip r:embed="rId6"/>
          <a:stretch>
            <a:fillRect/>
          </a:stretch>
        </p:blipFill>
        <p:spPr>
          <a:xfrm>
            <a:off x="367658" y="265133"/>
            <a:ext cx="688908" cy="493819"/>
          </a:xfrm>
          <a:prstGeom prst="rect">
            <a:avLst/>
          </a:prstGeom>
        </p:spPr>
      </p:pic>
      <p:sp>
        <p:nvSpPr>
          <p:cNvPr id="9" name="Rectangle 8"/>
          <p:cNvSpPr/>
          <p:nvPr/>
        </p:nvSpPr>
        <p:spPr>
          <a:xfrm>
            <a:off x="1069848" y="389620"/>
            <a:ext cx="2890087" cy="276999"/>
          </a:xfrm>
          <a:prstGeom prst="rect">
            <a:avLst/>
          </a:prstGeom>
        </p:spPr>
        <p:txBody>
          <a:bodyPr wrap="none">
            <a:spAutoFit/>
          </a:bodyPr>
          <a:lstStyle/>
          <a:p>
            <a:r>
              <a:rPr lang="en-US" sz="1200" dirty="0">
                <a:latin typeface="Helvetica" panose="020B0604020202020204" pitchFamily="34" charset="0"/>
                <a:cs typeface="Helvetica" panose="020B0604020202020204" pitchFamily="34" charset="0"/>
              </a:rPr>
              <a:t>United States Department of Agriculture</a:t>
            </a:r>
          </a:p>
        </p:txBody>
      </p:sp>
    </p:spTree>
    <p:extLst>
      <p:ext uri="{BB962C8B-B14F-4D97-AF65-F5344CB8AC3E}">
        <p14:creationId xmlns:p14="http://schemas.microsoft.com/office/powerpoint/2010/main" val="624091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Identification</a:t>
            </a:r>
            <a:endParaRPr lang="en-US" dirty="0"/>
          </a:p>
        </p:txBody>
      </p:sp>
      <p:sp>
        <p:nvSpPr>
          <p:cNvPr id="3" name="Content Placeholder 2"/>
          <p:cNvSpPr>
            <a:spLocks noGrp="1"/>
          </p:cNvSpPr>
          <p:nvPr>
            <p:ph idx="1"/>
          </p:nvPr>
        </p:nvSpPr>
        <p:spPr/>
        <p:txBody>
          <a:bodyPr/>
          <a:lstStyle/>
          <a:p>
            <a:r>
              <a:rPr lang="en-US" dirty="0" smtClean="0"/>
              <a:t>Physical Descriptions</a:t>
            </a:r>
          </a:p>
          <a:p>
            <a:pPr lvl="1"/>
            <a:r>
              <a:rPr lang="en-US" dirty="0" smtClean="0"/>
              <a:t>Photos</a:t>
            </a:r>
          </a:p>
          <a:p>
            <a:pPr lvl="1"/>
            <a:r>
              <a:rPr lang="en-US" dirty="0" smtClean="0"/>
              <a:t>Drawings</a:t>
            </a:r>
          </a:p>
          <a:p>
            <a:r>
              <a:rPr lang="en-US" dirty="0" smtClean="0"/>
              <a:t>Freeze Brands</a:t>
            </a:r>
          </a:p>
          <a:p>
            <a:pPr lvl="1"/>
            <a:r>
              <a:rPr lang="en-US" dirty="0" smtClean="0"/>
              <a:t>BLM</a:t>
            </a:r>
          </a:p>
          <a:p>
            <a:pPr lvl="1"/>
            <a:r>
              <a:rPr lang="en-US" dirty="0" smtClean="0"/>
              <a:t>FS</a:t>
            </a:r>
          </a:p>
          <a:p>
            <a:r>
              <a:rPr lang="en-US" dirty="0" smtClean="0"/>
              <a:t>Microchips</a:t>
            </a:r>
          </a:p>
          <a:p>
            <a:pPr lvl="1"/>
            <a:r>
              <a:rPr lang="en-US" dirty="0" smtClean="0"/>
              <a:t>Southwest Region</a:t>
            </a:r>
          </a:p>
          <a:p>
            <a:pPr lvl="1"/>
            <a:r>
              <a:rPr lang="en-US" dirty="0" smtClean="0"/>
              <a:t>Registered in National database</a:t>
            </a:r>
          </a:p>
          <a:p>
            <a:r>
              <a:rPr lang="en-US" dirty="0" smtClean="0"/>
              <a:t>Neck Tags</a:t>
            </a:r>
          </a:p>
          <a:p>
            <a:pPr lvl="1"/>
            <a:r>
              <a:rPr lang="en-US" dirty="0" smtClean="0"/>
              <a:t>Not USDA compliant</a:t>
            </a:r>
            <a:endParaRPr lang="en-US" dirty="0"/>
          </a:p>
        </p:txBody>
      </p:sp>
      <p:pic>
        <p:nvPicPr>
          <p:cNvPr id="6" name="Picture 5"/>
          <p:cNvPicPr>
            <a:picLocks noChangeAspect="1"/>
          </p:cNvPicPr>
          <p:nvPr/>
        </p:nvPicPr>
        <p:blipFill>
          <a:blip r:embed="rId2"/>
          <a:stretch>
            <a:fillRect/>
          </a:stretch>
        </p:blipFill>
        <p:spPr>
          <a:xfrm>
            <a:off x="5839571" y="0"/>
            <a:ext cx="6352429" cy="4764321"/>
          </a:xfrm>
          <a:prstGeom prst="rect">
            <a:avLst/>
          </a:prstGeom>
        </p:spPr>
      </p:pic>
      <p:pic>
        <p:nvPicPr>
          <p:cNvPr id="4" name="Picture 3"/>
          <p:cNvPicPr>
            <a:picLocks noChangeAspect="1"/>
          </p:cNvPicPr>
          <p:nvPr/>
        </p:nvPicPr>
        <p:blipFill>
          <a:blip r:embed="rId3"/>
          <a:stretch>
            <a:fillRect/>
          </a:stretch>
        </p:blipFill>
        <p:spPr>
          <a:xfrm>
            <a:off x="301722" y="5803360"/>
            <a:ext cx="676715" cy="737680"/>
          </a:xfrm>
          <a:prstGeom prst="rect">
            <a:avLst/>
          </a:prstGeom>
        </p:spPr>
      </p:pic>
      <p:pic>
        <p:nvPicPr>
          <p:cNvPr id="5" name="Picture 4"/>
          <p:cNvPicPr>
            <a:picLocks noChangeAspect="1"/>
          </p:cNvPicPr>
          <p:nvPr/>
        </p:nvPicPr>
        <p:blipFill>
          <a:blip r:embed="rId4"/>
          <a:stretch>
            <a:fillRect/>
          </a:stretch>
        </p:blipFill>
        <p:spPr>
          <a:xfrm>
            <a:off x="162076" y="113770"/>
            <a:ext cx="688908" cy="493819"/>
          </a:xfrm>
          <a:prstGeom prst="rect">
            <a:avLst/>
          </a:prstGeom>
        </p:spPr>
      </p:pic>
      <p:sp>
        <p:nvSpPr>
          <p:cNvPr id="7" name="TextBox 6"/>
          <p:cNvSpPr txBox="1"/>
          <p:nvPr/>
        </p:nvSpPr>
        <p:spPr>
          <a:xfrm>
            <a:off x="864221" y="236246"/>
            <a:ext cx="6936203" cy="276999"/>
          </a:xfrm>
          <a:prstGeom prst="rect">
            <a:avLst/>
          </a:prstGeom>
          <a:noFill/>
        </p:spPr>
        <p:txBody>
          <a:bodyPr wrap="square" rtlCol="0">
            <a:spAutoFit/>
          </a:bodyPr>
          <a:lstStyle/>
          <a:p>
            <a:r>
              <a:rPr lang="en-US" sz="1200" dirty="0">
                <a:latin typeface="Helvetica" panose="020B0604020202020204" pitchFamily="34" charset="0"/>
                <a:cs typeface="Helvetica" panose="020B0604020202020204" pitchFamily="34" charset="0"/>
              </a:rPr>
              <a:t>United States Department of Agriculture</a:t>
            </a:r>
          </a:p>
        </p:txBody>
      </p:sp>
      <p:pic>
        <p:nvPicPr>
          <p:cNvPr id="8" name="Picture 7"/>
          <p:cNvPicPr>
            <a:picLocks noChangeAspect="1"/>
          </p:cNvPicPr>
          <p:nvPr/>
        </p:nvPicPr>
        <p:blipFill>
          <a:blip r:embed="rId5"/>
          <a:stretch>
            <a:fillRect/>
          </a:stretch>
        </p:blipFill>
        <p:spPr>
          <a:xfrm>
            <a:off x="5193669" y="3982651"/>
            <a:ext cx="2937782" cy="2035831"/>
          </a:xfrm>
          <a:prstGeom prst="rect">
            <a:avLst/>
          </a:prstGeom>
          <a:effectLst>
            <a:softEdge rad="127000"/>
          </a:effectLst>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31451" y="3982651"/>
            <a:ext cx="3098401" cy="2815672"/>
          </a:xfrm>
          <a:prstGeom prst="rect">
            <a:avLst/>
          </a:prstGeom>
        </p:spPr>
      </p:pic>
    </p:spTree>
    <p:extLst>
      <p:ext uri="{BB962C8B-B14F-4D97-AF65-F5344CB8AC3E}">
        <p14:creationId xmlns:p14="http://schemas.microsoft.com/office/powerpoint/2010/main" val="55482491"/>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863</TotalTime>
  <Words>542</Words>
  <Application>Microsoft Office PowerPoint</Application>
  <PresentationFormat>Widescreen</PresentationFormat>
  <Paragraphs>148</Paragraphs>
  <Slides>13</Slides>
  <Notes>8</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Calibri</vt:lpstr>
      <vt:lpstr>Helvetica</vt:lpstr>
      <vt:lpstr>Rockwell</vt:lpstr>
      <vt:lpstr>Rockwell Condensed</vt:lpstr>
      <vt:lpstr>Wingdings</vt:lpstr>
      <vt:lpstr>Wood Type</vt:lpstr>
      <vt:lpstr>Wild Horse Management on National Forest Lands</vt:lpstr>
      <vt:lpstr>Overview</vt:lpstr>
      <vt:lpstr>Terminology</vt:lpstr>
      <vt:lpstr>PowerPoint Presentation</vt:lpstr>
      <vt:lpstr>Environmental Concerns</vt:lpstr>
      <vt:lpstr>Management Considerations</vt:lpstr>
      <vt:lpstr>Herd Reduction Methods</vt:lpstr>
      <vt:lpstr>PowerPoint Presentation</vt:lpstr>
      <vt:lpstr>Identification</vt:lpstr>
      <vt:lpstr>Education</vt:lpstr>
      <vt:lpstr>Dispositions</vt:lpstr>
      <vt:lpstr>Time to think outside the Box</vt:lpstr>
      <vt:lpstr>Questions?</vt:lpstr>
    </vt:vector>
  </TitlesOfParts>
  <Company>USDA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Gaps in our current Feral/Wild Horse situation</dc:title>
  <dc:creator>Francisco, Tolani - FS</dc:creator>
  <cp:lastModifiedBy>Francisco, Tolani - FS</cp:lastModifiedBy>
  <cp:revision>43</cp:revision>
  <dcterms:created xsi:type="dcterms:W3CDTF">2017-08-03T16:25:05Z</dcterms:created>
  <dcterms:modified xsi:type="dcterms:W3CDTF">2018-11-03T02:02:40Z</dcterms:modified>
</cp:coreProperties>
</file>