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5"/>
  </p:notesMasterIdLst>
  <p:sldIdLst>
    <p:sldId id="308" r:id="rId3"/>
    <p:sldId id="265" r:id="rId4"/>
    <p:sldId id="268" r:id="rId5"/>
    <p:sldId id="266" r:id="rId6"/>
    <p:sldId id="334" r:id="rId7"/>
    <p:sldId id="335" r:id="rId8"/>
    <p:sldId id="336" r:id="rId9"/>
    <p:sldId id="342" r:id="rId10"/>
    <p:sldId id="343" r:id="rId11"/>
    <p:sldId id="344" r:id="rId12"/>
    <p:sldId id="345" r:id="rId13"/>
    <p:sldId id="341" r:id="rId14"/>
    <p:sldId id="309" r:id="rId15"/>
    <p:sldId id="338" r:id="rId16"/>
    <p:sldId id="340" r:id="rId17"/>
    <p:sldId id="339" r:id="rId18"/>
    <p:sldId id="337" r:id="rId19"/>
    <p:sldId id="346" r:id="rId20"/>
    <p:sldId id="347" r:id="rId21"/>
    <p:sldId id="348" r:id="rId22"/>
    <p:sldId id="349" r:id="rId23"/>
    <p:sldId id="321" r:id="rId24"/>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3979" autoAdjust="0"/>
  </p:normalViewPr>
  <p:slideViewPr>
    <p:cSldViewPr>
      <p:cViewPr>
        <p:scale>
          <a:sx n="61" d="100"/>
          <a:sy n="61" d="100"/>
        </p:scale>
        <p:origin x="1344" y="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43342" cy="465455"/>
          </a:xfrm>
          <a:prstGeom prst="rect">
            <a:avLst/>
          </a:prstGeom>
          <a:noFill/>
          <a:ln>
            <a:noFill/>
          </a:ln>
        </p:spPr>
        <p:txBody>
          <a:bodyPr lIns="93308" tIns="93308" rIns="93308" bIns="93308"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6618" marR="0" lvl="1" indent="0" algn="l" rtl="0">
              <a:spcBef>
                <a:spcPts val="0"/>
              </a:spcBef>
              <a:buNone/>
              <a:defRPr sz="1800" b="0" i="0" u="none" strike="noStrike" cap="none">
                <a:solidFill>
                  <a:schemeClr val="dk1"/>
                </a:solidFill>
                <a:latin typeface="Calibri"/>
                <a:ea typeface="Calibri"/>
                <a:cs typeface="Calibri"/>
                <a:sym typeface="Calibri"/>
              </a:defRPr>
            </a:lvl2pPr>
            <a:lvl3pPr marL="933237" marR="0" lvl="2" indent="0" algn="l" rtl="0">
              <a:spcBef>
                <a:spcPts val="0"/>
              </a:spcBef>
              <a:buNone/>
              <a:defRPr sz="1800" b="0" i="0" u="none" strike="noStrike" cap="none">
                <a:solidFill>
                  <a:schemeClr val="dk1"/>
                </a:solidFill>
                <a:latin typeface="Calibri"/>
                <a:ea typeface="Calibri"/>
                <a:cs typeface="Calibri"/>
                <a:sym typeface="Calibri"/>
              </a:defRPr>
            </a:lvl3pPr>
            <a:lvl4pPr marL="1399855" marR="0" lvl="3" indent="0" algn="l" rtl="0">
              <a:spcBef>
                <a:spcPts val="0"/>
              </a:spcBef>
              <a:buNone/>
              <a:defRPr sz="1800" b="0" i="0" u="none" strike="noStrike" cap="none">
                <a:solidFill>
                  <a:schemeClr val="dk1"/>
                </a:solidFill>
                <a:latin typeface="Calibri"/>
                <a:ea typeface="Calibri"/>
                <a:cs typeface="Calibri"/>
                <a:sym typeface="Calibri"/>
              </a:defRPr>
            </a:lvl4pPr>
            <a:lvl5pPr marL="1866473" marR="0" lvl="4" indent="0" algn="l" rtl="0">
              <a:spcBef>
                <a:spcPts val="0"/>
              </a:spcBef>
              <a:buNone/>
              <a:defRPr sz="1800" b="0" i="0" u="none" strike="noStrike" cap="none">
                <a:solidFill>
                  <a:schemeClr val="dk1"/>
                </a:solidFill>
                <a:latin typeface="Calibri"/>
                <a:ea typeface="Calibri"/>
                <a:cs typeface="Calibri"/>
                <a:sym typeface="Calibri"/>
              </a:defRPr>
            </a:lvl5pPr>
            <a:lvl6pPr marL="2333092" marR="0" lvl="5" indent="0" algn="l" rtl="0">
              <a:spcBef>
                <a:spcPts val="0"/>
              </a:spcBef>
              <a:buNone/>
              <a:defRPr sz="1800" b="0" i="0" u="none" strike="noStrike" cap="none">
                <a:solidFill>
                  <a:schemeClr val="dk1"/>
                </a:solidFill>
                <a:latin typeface="Calibri"/>
                <a:ea typeface="Calibri"/>
                <a:cs typeface="Calibri"/>
                <a:sym typeface="Calibri"/>
              </a:defRPr>
            </a:lvl6pPr>
            <a:lvl7pPr marL="2799710" marR="0" lvl="6" indent="0" algn="l" rtl="0">
              <a:spcBef>
                <a:spcPts val="0"/>
              </a:spcBef>
              <a:buNone/>
              <a:defRPr sz="1800" b="0" i="0" u="none" strike="noStrike" cap="none">
                <a:solidFill>
                  <a:schemeClr val="dk1"/>
                </a:solidFill>
                <a:latin typeface="Calibri"/>
                <a:ea typeface="Calibri"/>
                <a:cs typeface="Calibri"/>
                <a:sym typeface="Calibri"/>
              </a:defRPr>
            </a:lvl7pPr>
            <a:lvl8pPr marL="3266328" marR="0" lvl="7" indent="0" algn="l" rtl="0">
              <a:spcBef>
                <a:spcPts val="0"/>
              </a:spcBef>
              <a:buNone/>
              <a:defRPr sz="1800" b="0" i="0" u="none" strike="noStrike" cap="none">
                <a:solidFill>
                  <a:schemeClr val="dk1"/>
                </a:solidFill>
                <a:latin typeface="Calibri"/>
                <a:ea typeface="Calibri"/>
                <a:cs typeface="Calibri"/>
                <a:sym typeface="Calibri"/>
              </a:defRPr>
            </a:lvl8pPr>
            <a:lvl9pPr marL="3732947"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8131" y="0"/>
            <a:ext cx="3043342" cy="465455"/>
          </a:xfrm>
          <a:prstGeom prst="rect">
            <a:avLst/>
          </a:prstGeom>
          <a:noFill/>
          <a:ln>
            <a:noFill/>
          </a:ln>
        </p:spPr>
        <p:txBody>
          <a:bodyPr lIns="93308" tIns="93308" rIns="93308" bIns="93308"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6618" marR="0" lvl="1" indent="0" algn="l" rtl="0">
              <a:spcBef>
                <a:spcPts val="0"/>
              </a:spcBef>
              <a:buNone/>
              <a:defRPr sz="1800" b="0" i="0" u="none" strike="noStrike" cap="none">
                <a:solidFill>
                  <a:schemeClr val="dk1"/>
                </a:solidFill>
                <a:latin typeface="Calibri"/>
                <a:ea typeface="Calibri"/>
                <a:cs typeface="Calibri"/>
                <a:sym typeface="Calibri"/>
              </a:defRPr>
            </a:lvl2pPr>
            <a:lvl3pPr marL="933237" marR="0" lvl="2" indent="0" algn="l" rtl="0">
              <a:spcBef>
                <a:spcPts val="0"/>
              </a:spcBef>
              <a:buNone/>
              <a:defRPr sz="1800" b="0" i="0" u="none" strike="noStrike" cap="none">
                <a:solidFill>
                  <a:schemeClr val="dk1"/>
                </a:solidFill>
                <a:latin typeface="Calibri"/>
                <a:ea typeface="Calibri"/>
                <a:cs typeface="Calibri"/>
                <a:sym typeface="Calibri"/>
              </a:defRPr>
            </a:lvl3pPr>
            <a:lvl4pPr marL="1399855" marR="0" lvl="3" indent="0" algn="l" rtl="0">
              <a:spcBef>
                <a:spcPts val="0"/>
              </a:spcBef>
              <a:buNone/>
              <a:defRPr sz="1800" b="0" i="0" u="none" strike="noStrike" cap="none">
                <a:solidFill>
                  <a:schemeClr val="dk1"/>
                </a:solidFill>
                <a:latin typeface="Calibri"/>
                <a:ea typeface="Calibri"/>
                <a:cs typeface="Calibri"/>
                <a:sym typeface="Calibri"/>
              </a:defRPr>
            </a:lvl4pPr>
            <a:lvl5pPr marL="1866473" marR="0" lvl="4" indent="0" algn="l" rtl="0">
              <a:spcBef>
                <a:spcPts val="0"/>
              </a:spcBef>
              <a:buNone/>
              <a:defRPr sz="1800" b="0" i="0" u="none" strike="noStrike" cap="none">
                <a:solidFill>
                  <a:schemeClr val="dk1"/>
                </a:solidFill>
                <a:latin typeface="Calibri"/>
                <a:ea typeface="Calibri"/>
                <a:cs typeface="Calibri"/>
                <a:sym typeface="Calibri"/>
              </a:defRPr>
            </a:lvl5pPr>
            <a:lvl6pPr marL="2333092" marR="0" lvl="5" indent="0" algn="l" rtl="0">
              <a:spcBef>
                <a:spcPts val="0"/>
              </a:spcBef>
              <a:buNone/>
              <a:defRPr sz="1800" b="0" i="0" u="none" strike="noStrike" cap="none">
                <a:solidFill>
                  <a:schemeClr val="dk1"/>
                </a:solidFill>
                <a:latin typeface="Calibri"/>
                <a:ea typeface="Calibri"/>
                <a:cs typeface="Calibri"/>
                <a:sym typeface="Calibri"/>
              </a:defRPr>
            </a:lvl6pPr>
            <a:lvl7pPr marL="2799710" marR="0" lvl="6" indent="0" algn="l" rtl="0">
              <a:spcBef>
                <a:spcPts val="0"/>
              </a:spcBef>
              <a:buNone/>
              <a:defRPr sz="1800" b="0" i="0" u="none" strike="noStrike" cap="none">
                <a:solidFill>
                  <a:schemeClr val="dk1"/>
                </a:solidFill>
                <a:latin typeface="Calibri"/>
                <a:ea typeface="Calibri"/>
                <a:cs typeface="Calibri"/>
                <a:sym typeface="Calibri"/>
              </a:defRPr>
            </a:lvl7pPr>
            <a:lvl8pPr marL="3266328" marR="0" lvl="7" indent="0" algn="l" rtl="0">
              <a:spcBef>
                <a:spcPts val="0"/>
              </a:spcBef>
              <a:buNone/>
              <a:defRPr sz="1800" b="0" i="0" u="none" strike="noStrike" cap="none">
                <a:solidFill>
                  <a:schemeClr val="dk1"/>
                </a:solidFill>
                <a:latin typeface="Calibri"/>
                <a:ea typeface="Calibri"/>
                <a:cs typeface="Calibri"/>
                <a:sym typeface="Calibri"/>
              </a:defRPr>
            </a:lvl8pPr>
            <a:lvl9pPr marL="3732947"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42029"/>
            <a:ext cx="3043342" cy="465455"/>
          </a:xfrm>
          <a:prstGeom prst="rect">
            <a:avLst/>
          </a:prstGeom>
          <a:noFill/>
          <a:ln>
            <a:noFill/>
          </a:ln>
        </p:spPr>
        <p:txBody>
          <a:bodyPr lIns="93308" tIns="93308" rIns="93308" bIns="93308"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6618" marR="0" lvl="1" indent="0" algn="l" rtl="0">
              <a:spcBef>
                <a:spcPts val="0"/>
              </a:spcBef>
              <a:buNone/>
              <a:defRPr sz="1800" b="0" i="0" u="none" strike="noStrike" cap="none">
                <a:solidFill>
                  <a:schemeClr val="dk1"/>
                </a:solidFill>
                <a:latin typeface="Calibri"/>
                <a:ea typeface="Calibri"/>
                <a:cs typeface="Calibri"/>
                <a:sym typeface="Calibri"/>
              </a:defRPr>
            </a:lvl2pPr>
            <a:lvl3pPr marL="933237" marR="0" lvl="2" indent="0" algn="l" rtl="0">
              <a:spcBef>
                <a:spcPts val="0"/>
              </a:spcBef>
              <a:buNone/>
              <a:defRPr sz="1800" b="0" i="0" u="none" strike="noStrike" cap="none">
                <a:solidFill>
                  <a:schemeClr val="dk1"/>
                </a:solidFill>
                <a:latin typeface="Calibri"/>
                <a:ea typeface="Calibri"/>
                <a:cs typeface="Calibri"/>
                <a:sym typeface="Calibri"/>
              </a:defRPr>
            </a:lvl3pPr>
            <a:lvl4pPr marL="1399855" marR="0" lvl="3" indent="0" algn="l" rtl="0">
              <a:spcBef>
                <a:spcPts val="0"/>
              </a:spcBef>
              <a:buNone/>
              <a:defRPr sz="1800" b="0" i="0" u="none" strike="noStrike" cap="none">
                <a:solidFill>
                  <a:schemeClr val="dk1"/>
                </a:solidFill>
                <a:latin typeface="Calibri"/>
                <a:ea typeface="Calibri"/>
                <a:cs typeface="Calibri"/>
                <a:sym typeface="Calibri"/>
              </a:defRPr>
            </a:lvl4pPr>
            <a:lvl5pPr marL="1866473" marR="0" lvl="4" indent="0" algn="l" rtl="0">
              <a:spcBef>
                <a:spcPts val="0"/>
              </a:spcBef>
              <a:buNone/>
              <a:defRPr sz="1800" b="0" i="0" u="none" strike="noStrike" cap="none">
                <a:solidFill>
                  <a:schemeClr val="dk1"/>
                </a:solidFill>
                <a:latin typeface="Calibri"/>
                <a:ea typeface="Calibri"/>
                <a:cs typeface="Calibri"/>
                <a:sym typeface="Calibri"/>
              </a:defRPr>
            </a:lvl5pPr>
            <a:lvl6pPr marL="2333092" marR="0" lvl="5" indent="0" algn="l" rtl="0">
              <a:spcBef>
                <a:spcPts val="0"/>
              </a:spcBef>
              <a:buNone/>
              <a:defRPr sz="1800" b="0" i="0" u="none" strike="noStrike" cap="none">
                <a:solidFill>
                  <a:schemeClr val="dk1"/>
                </a:solidFill>
                <a:latin typeface="Calibri"/>
                <a:ea typeface="Calibri"/>
                <a:cs typeface="Calibri"/>
                <a:sym typeface="Calibri"/>
              </a:defRPr>
            </a:lvl6pPr>
            <a:lvl7pPr marL="2799710" marR="0" lvl="6" indent="0" algn="l" rtl="0">
              <a:spcBef>
                <a:spcPts val="0"/>
              </a:spcBef>
              <a:buNone/>
              <a:defRPr sz="1800" b="0" i="0" u="none" strike="noStrike" cap="none">
                <a:solidFill>
                  <a:schemeClr val="dk1"/>
                </a:solidFill>
                <a:latin typeface="Calibri"/>
                <a:ea typeface="Calibri"/>
                <a:cs typeface="Calibri"/>
                <a:sym typeface="Calibri"/>
              </a:defRPr>
            </a:lvl7pPr>
            <a:lvl8pPr marL="3266328" marR="0" lvl="7" indent="0" algn="l" rtl="0">
              <a:spcBef>
                <a:spcPts val="0"/>
              </a:spcBef>
              <a:buNone/>
              <a:defRPr sz="1800" b="0" i="0" u="none" strike="noStrike" cap="none">
                <a:solidFill>
                  <a:schemeClr val="dk1"/>
                </a:solidFill>
                <a:latin typeface="Calibri"/>
                <a:ea typeface="Calibri"/>
                <a:cs typeface="Calibri"/>
                <a:sym typeface="Calibri"/>
              </a:defRPr>
            </a:lvl8pPr>
            <a:lvl9pPr marL="3732947"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455566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2311" y="4421823"/>
            <a:ext cx="5618479" cy="4189095"/>
          </a:xfrm>
          <a:prstGeom prst="rect">
            <a:avLst/>
          </a:prstGeom>
          <a:noFill/>
          <a:ln>
            <a:noFill/>
          </a:ln>
        </p:spPr>
        <p:txBody>
          <a:bodyPr lIns="93283" tIns="93283" rIns="93283" bIns="93283" anchor="ctr" anchorCtr="0">
            <a:noAutofit/>
          </a:bodyPr>
          <a:lstStyle/>
          <a:p>
            <a:pPr>
              <a:buSzPct val="25000"/>
            </a:pPr>
            <a:endParaRPr/>
          </a:p>
        </p:txBody>
      </p:sp>
      <p:sp>
        <p:nvSpPr>
          <p:cNvPr id="86" name="Shape 8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906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148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07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747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06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187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en" dirty="0"/>
              <a:t>The Black Canyon National Recreation Trail is the 80-mile trail which stretches from Phoenix to within 40 miles of Prescott, and features hiking, mountain biking, and horse riding.  The trail was originally established as a livestock driveway. Many segments of the trail roughly parallel the old Black Canyon stagecoach road between Phoenix and Prescott. Today — BLM is committed to working with </a:t>
            </a:r>
            <a:r>
              <a:rPr lang="en" dirty="0" smtClean="0"/>
              <a:t>partners, </a:t>
            </a:r>
            <a:r>
              <a:rPr lang="en" dirty="0"/>
              <a:t>the Black Canyon Trail Coalition and communities to improve and maintain the Trail benefit communities and the public lands. </a:t>
            </a:r>
          </a:p>
          <a:p>
            <a:pPr lvl="0">
              <a:spcBef>
                <a:spcPts val="0"/>
              </a:spcBef>
              <a:buNone/>
            </a:pPr>
            <a:endParaRPr dirty="0"/>
          </a:p>
        </p:txBody>
      </p:sp>
    </p:spTree>
    <p:extLst>
      <p:ext uri="{BB962C8B-B14F-4D97-AF65-F5344CB8AC3E}">
        <p14:creationId xmlns:p14="http://schemas.microsoft.com/office/powerpoint/2010/main" val="133899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2311" y="4421823"/>
            <a:ext cx="5618479" cy="4189095"/>
          </a:xfrm>
          <a:prstGeom prst="rect">
            <a:avLst/>
          </a:prstGeom>
          <a:noFill/>
          <a:ln>
            <a:noFill/>
          </a:ln>
        </p:spPr>
        <p:txBody>
          <a:bodyPr lIns="93283" tIns="93283" rIns="93283" bIns="93283" anchor="ctr" anchorCtr="0">
            <a:noAutofit/>
          </a:bodyPr>
          <a:lstStyle/>
          <a:p>
            <a:pPr>
              <a:buSzPct val="25000"/>
            </a:pPr>
            <a:endParaRPr/>
          </a:p>
        </p:txBody>
      </p:sp>
      <p:sp>
        <p:nvSpPr>
          <p:cNvPr id="86" name="Shape 8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1822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407C8F-519F-42B9-A489-3EF69AA7C1F2}" type="slidenum">
              <a:rPr lang="en-US" altLang="en-US">
                <a:latin typeface="Times New Roman" panose="02020603050405020304" pitchFamily="18" charset="0"/>
              </a:rPr>
              <a:pPr>
                <a:spcBef>
                  <a:spcPct val="0"/>
                </a:spcBef>
              </a:pPr>
              <a:t>20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37077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2311" y="4421823"/>
            <a:ext cx="5618479" cy="4189095"/>
          </a:xfrm>
          <a:prstGeom prst="rect">
            <a:avLst/>
          </a:prstGeom>
          <a:noFill/>
          <a:ln>
            <a:noFill/>
          </a:ln>
        </p:spPr>
        <p:txBody>
          <a:bodyPr lIns="93283" tIns="93283" rIns="93283" bIns="93283" anchor="ctr" anchorCtr="0">
            <a:noAutofit/>
          </a:bodyPr>
          <a:lstStyle/>
          <a:p>
            <a:pPr>
              <a:buSzPct val="25000"/>
            </a:pPr>
            <a:endParaRPr/>
          </a:p>
        </p:txBody>
      </p:sp>
      <p:sp>
        <p:nvSpPr>
          <p:cNvPr id="86" name="Shape 8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302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we’ve arrived at the BLM of today, I’d like to drill in a little closer and talk about my state program, BLM Arizona.  As you can see on the map on the right, the yellow lands are managed by BLM.  The map on the left shows you how districts and field offices are divided. </a:t>
            </a:r>
            <a:r>
              <a:rPr lang="en-US" dirty="0" smtClean="0"/>
              <a:t>BLM Arizona administers 12.2 million surface acres of public lands, and another 17.5 million subsurface acres within the state.</a:t>
            </a:r>
            <a:endParaRPr lang="en-US" i="0" baseline="0" dirty="0" smtClean="0"/>
          </a:p>
          <a:p>
            <a:endParaRPr lang="en-US" baseline="0" dirty="0" smtClean="0"/>
          </a:p>
          <a:p>
            <a:r>
              <a:rPr lang="en-US" baseline="0" dirty="0" smtClean="0"/>
              <a:t>Phoenix District includes the </a:t>
            </a:r>
            <a:r>
              <a:rPr lang="en-US" baseline="0" dirty="0" err="1" smtClean="0"/>
              <a:t>Hassayampa</a:t>
            </a:r>
            <a:r>
              <a:rPr lang="en-US" baseline="0" dirty="0" smtClean="0"/>
              <a:t> and Lower Sonoran Field Offices.  Gila District includes the Tucson and Safford Field Offices.  The Arizona Strip District includes the Arizona Strip District and the Grand Canyon-</a:t>
            </a:r>
            <a:r>
              <a:rPr lang="en-US" baseline="0" dirty="0" err="1" smtClean="0"/>
              <a:t>Parashant</a:t>
            </a:r>
            <a:r>
              <a:rPr lang="en-US" baseline="0" dirty="0" smtClean="0"/>
              <a:t> National Monument, which we co-manage in a “service first” arrangement with the National Park Service.  The Colorado River District includes the Kingman Field Office, Lake Havasu Field Office, and Yuma Field Office.</a:t>
            </a:r>
          </a:p>
          <a:p>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83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BLM Phoenix District Profile</a:t>
            </a:r>
            <a:r>
              <a:rPr lang="en-US" dirty="0" smtClean="0"/>
              <a:t> </a:t>
            </a:r>
          </a:p>
          <a:p>
            <a:r>
              <a:rPr lang="en-US" sz="1000" dirty="0"/>
              <a:t>The Phoenix District manages nearly 2.4 million acres of public lands within seven Arizona counties and administers mineral estate in an additional two counties on the Navajo Indian Reservation.  Visitor use has especially increased within the 14 units of the National Conservation Lands that include two national monuments, one national historic trail, 11 wilderness areas, as well as a national recreation trail.  From solitary hikes, bike rides, horseback trips, to competitive motorized events, people seek diverse recreational opportunities on public lands that are a short drive from their homes. While there is a soaring demand for recreational opportunities, the District also manages a high volume of major realty actions to accommodate renewable energy and electric transmission projects, natural gas, telecommunications, and mineral processing. Traditional resource management programs in livestock grazing and wild burro herd management continue.  With diverse programs in a major Metro area, the District works with minority institutions, such as the Phoenix Union High School District and Phoenix College, to enhance environmental education and recruitment under the Secretary of the Interior’s Order to engage youth through four program elements of Play, Learn, Serve and Work and the First Lady’s initiative Let’s Move Outside.</a:t>
            </a:r>
          </a:p>
          <a:p>
            <a:r>
              <a:rPr lang="en-US" sz="1000" dirty="0"/>
              <a:t> </a:t>
            </a:r>
          </a:p>
          <a:p>
            <a:r>
              <a:rPr lang="en-US" sz="1000" dirty="0"/>
              <a:t>To better serve the public and meet the growing demands on public lands, the Phoenix District is organized into two field offices – the </a:t>
            </a:r>
            <a:r>
              <a:rPr lang="en-US" sz="1000" dirty="0" err="1"/>
              <a:t>Hassayampa</a:t>
            </a:r>
            <a:r>
              <a:rPr lang="en-US" sz="1000" dirty="0"/>
              <a:t> Field Office, which includes the Agua Fria National Monument, serves population northwest of Phoenix.  The Lower Sonoran Field Office, which includes the Sonoran Desert National Monument, manages lands southwest of the city.  Additionally, the District manages two wildland fire stations and a regional federal law enforcement communications center for BLM, the National Park Service, U.S. Fish and Wildlife Service, US Forest Service, and Bureau of Indian Affairs. </a:t>
            </a:r>
          </a:p>
          <a:p>
            <a:endParaRPr lang="en-US" sz="1000" dirty="0"/>
          </a:p>
          <a:p>
            <a:r>
              <a:rPr lang="en-US" sz="1000" dirty="0"/>
              <a:t>The Phoenix District excels in community and cooperative interagency partnerships.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765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yourself, tell a little about your background. </a:t>
            </a:r>
          </a:p>
          <a:p>
            <a:endParaRPr lang="en-US" baseline="0" dirty="0" smtClean="0"/>
          </a:p>
          <a:p>
            <a:r>
              <a:rPr lang="en-US" baseline="0" dirty="0" smtClean="0"/>
              <a:t>The Bureau of Land Management, or BLM, is a small agency with a big mission.  Simply put, we manage America’s public lands for the benefit of the American people…today and tomorrow.</a:t>
            </a:r>
          </a:p>
          <a:p>
            <a:endParaRPr lang="en-US" baseline="0" dirty="0" smtClean="0"/>
          </a:p>
          <a:p>
            <a:r>
              <a:rPr lang="en-US" baseline="0" dirty="0" smtClean="0"/>
              <a:t>Of all the land management agencies, BLM has the most diverse portfolio…Just about everything you encounter on a given day has a nexus to public land…the food on your table, the energy that powers your cars and home, the copper wiring in your cell phone, the roads you drive on, the trails you hike and mountain bike.  But with the diverse portfolio come many diverse demands and conflicting opinions on how to manage those resources.  </a:t>
            </a:r>
          </a:p>
          <a:p>
            <a:endParaRPr lang="en-US" baseline="0" dirty="0" smtClean="0"/>
          </a:p>
          <a:p>
            <a:r>
              <a:rPr lang="en-US" baseline="0" dirty="0" smtClean="0"/>
              <a:t>In BLM Arizona, we work to find the balance point between responsible, sustainable use of our public lands and natural resources, in order to make America strong….and also conserving those resources so that they are sustainable for the future.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233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162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0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30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00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3773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9" y="992767"/>
            <a:ext cx="8520599" cy="2736799"/>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1" name="Shape 11"/>
          <p:cNvSpPr txBox="1">
            <a:spLocks noGrp="1"/>
          </p:cNvSpPr>
          <p:nvPr>
            <p:ph type="subTitle" idx="1"/>
          </p:nvPr>
        </p:nvSpPr>
        <p:spPr>
          <a:xfrm>
            <a:off x="311701" y="3778833"/>
            <a:ext cx="8520599" cy="10568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33445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1" y="2867800"/>
            <a:ext cx="8520599" cy="11224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5" name="Shape 15"/>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699301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901" y="-16233"/>
            <a:ext cx="8423099" cy="763599"/>
          </a:xfrm>
          <a:prstGeom prst="rect">
            <a:avLst/>
          </a:prstGeom>
        </p:spPr>
        <p:txBody>
          <a:bodyPr lIns="91425" tIns="91425" rIns="91425" bIns="91425" anchor="t" anchorCtr="0"/>
          <a:lstStyle>
            <a:lvl1pPr lvl="0" rtl="0">
              <a:spcBef>
                <a:spcPts val="0"/>
              </a:spcBef>
              <a:buClr>
                <a:srgbClr val="6FA8DC"/>
              </a:buClr>
              <a:defRPr>
                <a:solidFill>
                  <a:srgbClr val="6FA8DC"/>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311701" y="848967"/>
            <a:ext cx="8520599" cy="5538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pic>
        <p:nvPicPr>
          <p:cNvPr id="20" name="Shape 20" descr="1.jpg"/>
          <p:cNvPicPr preferRelativeResize="0"/>
          <p:nvPr/>
        </p:nvPicPr>
        <p:blipFill>
          <a:blip r:embed="rId2">
            <a:alphaModFix/>
          </a:blip>
          <a:stretch>
            <a:fillRect/>
          </a:stretch>
        </p:blipFill>
        <p:spPr>
          <a:xfrm>
            <a:off x="8429976" y="0"/>
            <a:ext cx="714025" cy="834600"/>
          </a:xfrm>
          <a:prstGeom prst="rect">
            <a:avLst/>
          </a:prstGeom>
          <a:noFill/>
          <a:ln>
            <a:noFill/>
          </a:ln>
        </p:spPr>
      </p:pic>
      <p:sp>
        <p:nvSpPr>
          <p:cNvPr id="21" name="Shape 21"/>
          <p:cNvSpPr txBox="1"/>
          <p:nvPr/>
        </p:nvSpPr>
        <p:spPr>
          <a:xfrm>
            <a:off x="1133701" y="6285767"/>
            <a:ext cx="7083899" cy="554400"/>
          </a:xfrm>
          <a:prstGeom prst="rect">
            <a:avLst/>
          </a:prstGeom>
          <a:noFill/>
          <a:ln>
            <a:noFill/>
          </a:ln>
        </p:spPr>
        <p:txBody>
          <a:bodyPr lIns="91425" tIns="91425" rIns="91425" bIns="91425" anchor="t" anchorCtr="0">
            <a:noAutofit/>
          </a:bodyPr>
          <a:lstStyle/>
          <a:p>
            <a:pPr lvl="0" algn="ctr" rtl="0">
              <a:spcBef>
                <a:spcPts val="0"/>
              </a:spcBef>
              <a:buNone/>
            </a:pPr>
            <a:endParaRPr sz="1000" i="1">
              <a:solidFill>
                <a:srgbClr val="9FC5E8"/>
              </a:solidFill>
            </a:endParaRPr>
          </a:p>
          <a:p>
            <a:pPr lvl="0" algn="ctr" rtl="0">
              <a:spcBef>
                <a:spcPts val="0"/>
              </a:spcBef>
              <a:buNone/>
            </a:pPr>
            <a:r>
              <a:rPr lang="en" sz="1000" i="1">
                <a:solidFill>
                  <a:srgbClr val="9FC5E8"/>
                </a:solidFill>
              </a:rPr>
              <a:t>Bureau of Land Management | Phoenix District Office, 21605 N. 7th Ave, Phoenix, AZ 85027</a:t>
            </a:r>
          </a:p>
        </p:txBody>
      </p:sp>
    </p:spTree>
    <p:extLst>
      <p:ext uri="{BB962C8B-B14F-4D97-AF65-F5344CB8AC3E}">
        <p14:creationId xmlns:p14="http://schemas.microsoft.com/office/powerpoint/2010/main" val="186621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4" name="Shape 24"/>
          <p:cNvSpPr txBox="1">
            <a:spLocks noGrp="1"/>
          </p:cNvSpPr>
          <p:nvPr>
            <p:ph type="body" idx="1"/>
          </p:nvPr>
        </p:nvSpPr>
        <p:spPr>
          <a:xfrm>
            <a:off x="311701" y="1536633"/>
            <a:ext cx="3999899"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5" name="Shape 25"/>
          <p:cNvSpPr txBox="1">
            <a:spLocks noGrp="1"/>
          </p:cNvSpPr>
          <p:nvPr>
            <p:ph type="body" idx="2"/>
          </p:nvPr>
        </p:nvSpPr>
        <p:spPr>
          <a:xfrm>
            <a:off x="4832401" y="1536633"/>
            <a:ext cx="3999899"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298721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 name="Shape 2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509380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1" y="740801"/>
            <a:ext cx="2807999" cy="1007599"/>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2" name="Shape 32"/>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29125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600200"/>
            <a:ext cx="6367800" cy="54544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36" name="Shape 3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202939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572000" y="34"/>
            <a:ext cx="4572000" cy="6857999"/>
          </a:xfrm>
          <a:prstGeom prst="rect">
            <a:avLst/>
          </a:prstGeom>
          <a:solidFill>
            <a:schemeClr val="dk2"/>
          </a:solidFill>
          <a:ln>
            <a:noFill/>
          </a:ln>
        </p:spPr>
        <p:txBody>
          <a:bodyPr lIns="91425" tIns="91425" rIns="91425" bIns="91425" anchor="ctr" anchorCtr="0">
            <a:noAutofit/>
          </a:bodyPr>
          <a:lstStyle/>
          <a:p>
            <a:pPr lvl="0">
              <a:spcBef>
                <a:spcPts val="0"/>
              </a:spcBef>
              <a:buNone/>
            </a:pPr>
            <a:endParaRPr sz="1400"/>
          </a:p>
        </p:txBody>
      </p:sp>
      <p:sp>
        <p:nvSpPr>
          <p:cNvPr id="39" name="Shape 39"/>
          <p:cNvSpPr txBox="1">
            <a:spLocks noGrp="1"/>
          </p:cNvSpPr>
          <p:nvPr>
            <p:ph type="title"/>
          </p:nvPr>
        </p:nvSpPr>
        <p:spPr>
          <a:xfrm>
            <a:off x="265501" y="1644233"/>
            <a:ext cx="4045199" cy="19764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40" name="Shape 40"/>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41" name="Shape 41"/>
          <p:cNvSpPr txBox="1">
            <a:spLocks noGrp="1"/>
          </p:cNvSpPr>
          <p:nvPr>
            <p:ph type="body" idx="2"/>
          </p:nvPr>
        </p:nvSpPr>
        <p:spPr>
          <a:xfrm>
            <a:off x="4939500" y="965601"/>
            <a:ext cx="3837000" cy="4926799"/>
          </a:xfrm>
          <a:prstGeom prst="rect">
            <a:avLst/>
          </a:prstGeom>
        </p:spPr>
        <p:txBody>
          <a:bodyPr lIns="91425" tIns="91425" rIns="91425" bIns="91425" anchor="ctr" anchorCtr="0"/>
          <a:lstStyle>
            <a:lvl1pPr lvl="0" rtl="0">
              <a:spcBef>
                <a:spcPts val="0"/>
              </a:spcBef>
              <a:buClr>
                <a:schemeClr val="dk1"/>
              </a:buClr>
              <a:defRPr>
                <a:solidFill>
                  <a:schemeClr val="dk1"/>
                </a:solidFill>
              </a:defRPr>
            </a:lvl1pPr>
            <a:lvl2pPr lvl="1" rtl="0">
              <a:spcBef>
                <a:spcPts val="0"/>
              </a:spcBef>
              <a:buClr>
                <a:schemeClr val="dk1"/>
              </a:buClr>
              <a:defRPr>
                <a:solidFill>
                  <a:schemeClr val="dk1"/>
                </a:solidFill>
              </a:defRPr>
            </a:lvl2pPr>
            <a:lvl3pPr lvl="2" rtl="0">
              <a:spcBef>
                <a:spcPts val="0"/>
              </a:spcBef>
              <a:buClr>
                <a:schemeClr val="dk1"/>
              </a:buClr>
              <a:defRPr>
                <a:solidFill>
                  <a:schemeClr val="dk1"/>
                </a:solidFill>
              </a:defRPr>
            </a:lvl3pPr>
            <a:lvl4pPr lvl="3" rtl="0">
              <a:spcBef>
                <a:spcPts val="0"/>
              </a:spcBef>
              <a:buClr>
                <a:schemeClr val="dk1"/>
              </a:buClr>
              <a:defRPr>
                <a:solidFill>
                  <a:schemeClr val="dk1"/>
                </a:solidFill>
              </a:defRPr>
            </a:lvl4pPr>
            <a:lvl5pPr lvl="4" rtl="0">
              <a:spcBef>
                <a:spcPts val="0"/>
              </a:spcBef>
              <a:buClr>
                <a:schemeClr val="dk1"/>
              </a:buClr>
              <a:defRPr>
                <a:solidFill>
                  <a:schemeClr val="dk1"/>
                </a:solidFill>
              </a:defRPr>
            </a:lvl5pPr>
            <a:lvl6pPr lvl="5" rtl="0">
              <a:spcBef>
                <a:spcPts val="0"/>
              </a:spcBef>
              <a:buClr>
                <a:schemeClr val="dk1"/>
              </a:buClr>
              <a:defRPr>
                <a:solidFill>
                  <a:schemeClr val="dk1"/>
                </a:solidFill>
              </a:defRPr>
            </a:lvl6pPr>
            <a:lvl7pPr lvl="6" rtl="0">
              <a:spcBef>
                <a:spcPts val="0"/>
              </a:spcBef>
              <a:buClr>
                <a:schemeClr val="dk1"/>
              </a:buClr>
              <a:defRPr>
                <a:solidFill>
                  <a:schemeClr val="dk1"/>
                </a:solidFill>
              </a:defRPr>
            </a:lvl7pPr>
            <a:lvl8pPr lvl="7" rtl="0">
              <a:spcBef>
                <a:spcPts val="0"/>
              </a:spcBef>
              <a:buClr>
                <a:schemeClr val="dk1"/>
              </a:buClr>
              <a:defRPr>
                <a:solidFill>
                  <a:schemeClr val="dk1"/>
                </a:solidFill>
              </a:defRPr>
            </a:lvl8pPr>
            <a:lvl9pPr lvl="8" rtl="0">
              <a:spcBef>
                <a:spcPts val="0"/>
              </a:spcBef>
              <a:buClr>
                <a:schemeClr val="dk1"/>
              </a:buClr>
              <a:defRPr>
                <a:solidFill>
                  <a:schemeClr val="dk1"/>
                </a:solidFill>
              </a:defRPr>
            </a:lvl9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22269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45" name="Shape 45"/>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303135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1" y="1474833"/>
            <a:ext cx="8520599" cy="26180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48" name="Shape 48"/>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9" name="Shape 4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07715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973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lt2"/>
              </a:buClr>
              <a:buSzPct val="100000"/>
              <a:defRPr sz="1800">
                <a:solidFill>
                  <a:schemeClr val="lt2"/>
                </a:solidFill>
              </a:defRPr>
            </a:lvl1pPr>
            <a:lvl2pPr lvl="1" rtl="0">
              <a:lnSpc>
                <a:spcPct val="115000"/>
              </a:lnSpc>
              <a:spcBef>
                <a:spcPts val="0"/>
              </a:spcBef>
              <a:spcAft>
                <a:spcPts val="1600"/>
              </a:spcAft>
              <a:buClr>
                <a:schemeClr val="lt2"/>
              </a:buClr>
              <a:defRPr>
                <a:solidFill>
                  <a:schemeClr val="lt2"/>
                </a:solidFill>
              </a:defRPr>
            </a:lvl2pPr>
            <a:lvl3pPr lvl="2" rtl="0">
              <a:lnSpc>
                <a:spcPct val="115000"/>
              </a:lnSpc>
              <a:spcBef>
                <a:spcPts val="0"/>
              </a:spcBef>
              <a:spcAft>
                <a:spcPts val="1600"/>
              </a:spcAft>
              <a:buClr>
                <a:schemeClr val="lt2"/>
              </a:buClr>
              <a:defRPr>
                <a:solidFill>
                  <a:schemeClr val="lt2"/>
                </a:solidFill>
              </a:defRPr>
            </a:lvl3pPr>
            <a:lvl4pPr lvl="3" rtl="0">
              <a:lnSpc>
                <a:spcPct val="115000"/>
              </a:lnSpc>
              <a:spcBef>
                <a:spcPts val="0"/>
              </a:spcBef>
              <a:spcAft>
                <a:spcPts val="1600"/>
              </a:spcAft>
              <a:buClr>
                <a:schemeClr val="lt2"/>
              </a:buClr>
              <a:defRPr>
                <a:solidFill>
                  <a:schemeClr val="lt2"/>
                </a:solidFill>
              </a:defRPr>
            </a:lvl4pPr>
            <a:lvl5pPr lvl="4" rtl="0">
              <a:lnSpc>
                <a:spcPct val="115000"/>
              </a:lnSpc>
              <a:spcBef>
                <a:spcPts val="0"/>
              </a:spcBef>
              <a:spcAft>
                <a:spcPts val="1600"/>
              </a:spcAft>
              <a:buClr>
                <a:schemeClr val="lt2"/>
              </a:buClr>
              <a:defRPr>
                <a:solidFill>
                  <a:schemeClr val="lt2"/>
                </a:solidFill>
              </a:defRPr>
            </a:lvl5pPr>
            <a:lvl6pPr lvl="5" rtl="0">
              <a:lnSpc>
                <a:spcPct val="115000"/>
              </a:lnSpc>
              <a:spcBef>
                <a:spcPts val="0"/>
              </a:spcBef>
              <a:spcAft>
                <a:spcPts val="1600"/>
              </a:spcAft>
              <a:buClr>
                <a:schemeClr val="lt2"/>
              </a:buClr>
              <a:defRPr>
                <a:solidFill>
                  <a:schemeClr val="lt2"/>
                </a:solidFill>
              </a:defRPr>
            </a:lvl6pPr>
            <a:lvl7pPr lvl="6" rtl="0">
              <a:lnSpc>
                <a:spcPct val="115000"/>
              </a:lnSpc>
              <a:spcBef>
                <a:spcPts val="0"/>
              </a:spcBef>
              <a:spcAft>
                <a:spcPts val="1600"/>
              </a:spcAft>
              <a:buClr>
                <a:schemeClr val="lt2"/>
              </a:buClr>
              <a:defRPr>
                <a:solidFill>
                  <a:schemeClr val="lt2"/>
                </a:solidFill>
              </a:defRPr>
            </a:lvl7pPr>
            <a:lvl8pPr lvl="7" rtl="0">
              <a:lnSpc>
                <a:spcPct val="115000"/>
              </a:lnSpc>
              <a:spcBef>
                <a:spcPts val="0"/>
              </a:spcBef>
              <a:spcAft>
                <a:spcPts val="1600"/>
              </a:spcAft>
              <a:buClr>
                <a:schemeClr val="lt2"/>
              </a:buClr>
              <a:defRPr>
                <a:solidFill>
                  <a:schemeClr val="lt2"/>
                </a:solidFill>
              </a:defRPr>
            </a:lvl8pPr>
            <a:lvl9pPr lvl="8" rtl="0">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a:fld id="{00000000-1234-1234-1234-123412341234}" type="slidenum">
              <a:rPr lang="en" sz="1000" smtClean="0">
                <a:solidFill>
                  <a:schemeClr val="lt2"/>
                </a:solidFill>
              </a:rPr>
              <a:pPr algn="r"/>
              <a:t>‹#›</a:t>
            </a:fld>
            <a:endParaRPr lang="en" sz="1000">
              <a:solidFill>
                <a:schemeClr val="lt2"/>
              </a:solidFill>
            </a:endParaRPr>
          </a:p>
        </p:txBody>
      </p:sp>
    </p:spTree>
    <p:extLst>
      <p:ext uri="{BB962C8B-B14F-4D97-AF65-F5344CB8AC3E}">
        <p14:creationId xmlns:p14="http://schemas.microsoft.com/office/powerpoint/2010/main" val="19687852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0" y="-105498"/>
            <a:ext cx="9144000" cy="6858000"/>
          </a:xfrm>
          <a:prstGeom prst="rect">
            <a:avLst/>
          </a:prstGeom>
          <a:noFill/>
          <a:ln>
            <a:noFill/>
          </a:ln>
        </p:spPr>
      </p:pic>
      <p:pic>
        <p:nvPicPr>
          <p:cNvPr id="91" name="Shape 91"/>
          <p:cNvPicPr preferRelativeResize="0"/>
          <p:nvPr/>
        </p:nvPicPr>
        <p:blipFill rotWithShape="1">
          <a:blip r:embed="rId4">
            <a:alphaModFix/>
          </a:blip>
          <a:srcRect b="88234"/>
          <a:stretch/>
        </p:blipFill>
        <p:spPr>
          <a:xfrm>
            <a:off x="0" y="-152400"/>
            <a:ext cx="9144000" cy="806824"/>
          </a:xfrm>
          <a:prstGeom prst="rect">
            <a:avLst/>
          </a:prstGeom>
          <a:noFill/>
          <a:ln>
            <a:noFill/>
          </a:ln>
        </p:spPr>
      </p:pic>
      <p:sp>
        <p:nvSpPr>
          <p:cNvPr id="6" name="Shape 56"/>
          <p:cNvSpPr txBox="1">
            <a:spLocks/>
          </p:cNvSpPr>
          <p:nvPr/>
        </p:nvSpPr>
        <p:spPr>
          <a:xfrm>
            <a:off x="2766600" y="76200"/>
            <a:ext cx="6148800" cy="762000"/>
          </a:xfrm>
          <a:prstGeom prst="rect">
            <a:avLst/>
          </a:prstGeom>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endParaRPr lang="en-US" sz="3200" dirty="0">
              <a:solidFill>
                <a:schemeClr val="bg1"/>
              </a:solidFill>
            </a:endParaRPr>
          </a:p>
        </p:txBody>
      </p:sp>
      <p:cxnSp>
        <p:nvCxnSpPr>
          <p:cNvPr id="8" name="Shape 58"/>
          <p:cNvCxnSpPr/>
          <p:nvPr/>
        </p:nvCxnSpPr>
        <p:spPr>
          <a:xfrm rot="10800000" flipH="1">
            <a:off x="990601" y="4571700"/>
            <a:ext cx="7168800" cy="299"/>
          </a:xfrm>
          <a:prstGeom prst="straightConnector1">
            <a:avLst/>
          </a:prstGeom>
          <a:noFill/>
          <a:ln w="9525" cap="flat" cmpd="sng">
            <a:solidFill>
              <a:srgbClr val="3D85C6"/>
            </a:solidFill>
            <a:prstDash val="solid"/>
            <a:round/>
            <a:headEnd type="none" w="lg" len="lg"/>
            <a:tailEnd type="none" w="lg" len="lg"/>
          </a:ln>
        </p:spPr>
      </p:cxnSp>
      <p:sp>
        <p:nvSpPr>
          <p:cNvPr id="9" name="Shape 60"/>
          <p:cNvSpPr txBox="1"/>
          <p:nvPr/>
        </p:nvSpPr>
        <p:spPr>
          <a:xfrm>
            <a:off x="2980824" y="5049300"/>
            <a:ext cx="3308657" cy="818100"/>
          </a:xfrm>
          <a:prstGeom prst="rect">
            <a:avLst/>
          </a:prstGeom>
          <a:noFill/>
          <a:ln>
            <a:noFill/>
          </a:ln>
        </p:spPr>
        <p:txBody>
          <a:bodyPr lIns="91425" tIns="91425" rIns="91425" bIns="91425" anchor="t" anchorCtr="0">
            <a:noAutofit/>
          </a:bodyPr>
          <a:lstStyle/>
          <a:p>
            <a:pPr lvl="0" algn="ctr" rtl="0">
              <a:spcBef>
                <a:spcPts val="0"/>
              </a:spcBef>
              <a:buNone/>
            </a:pPr>
            <a:r>
              <a:rPr lang="en" sz="2400" b="1" dirty="0" smtClean="0">
                <a:solidFill>
                  <a:srgbClr val="FFE599"/>
                </a:solidFill>
              </a:rPr>
              <a:t>Sharing the Trails </a:t>
            </a:r>
          </a:p>
          <a:p>
            <a:pPr lvl="0" algn="ctr" rtl="0">
              <a:spcBef>
                <a:spcPts val="0"/>
              </a:spcBef>
              <a:buNone/>
            </a:pPr>
            <a:r>
              <a:rPr lang="en" sz="2400" b="1" dirty="0" smtClean="0">
                <a:solidFill>
                  <a:srgbClr val="FFE599"/>
                </a:solidFill>
              </a:rPr>
              <a:t>National Symposium</a:t>
            </a:r>
          </a:p>
          <a:p>
            <a:pPr lvl="0" algn="ctr">
              <a:spcBef>
                <a:spcPts val="0"/>
              </a:spcBef>
              <a:buNone/>
            </a:pPr>
            <a:r>
              <a:rPr lang="en" sz="2400" b="1" dirty="0" smtClean="0">
                <a:solidFill>
                  <a:srgbClr val="FFE599"/>
                </a:solidFill>
              </a:rPr>
              <a:t>November </a:t>
            </a:r>
            <a:r>
              <a:rPr lang="en" sz="2400" b="1" dirty="0">
                <a:solidFill>
                  <a:srgbClr val="FFE599"/>
                </a:solidFill>
              </a:rPr>
              <a:t>3</a:t>
            </a:r>
            <a:r>
              <a:rPr lang="en" sz="2400" b="1" dirty="0" smtClean="0">
                <a:solidFill>
                  <a:srgbClr val="FFE599"/>
                </a:solidFill>
              </a:rPr>
              <a:t>, 2018</a:t>
            </a:r>
            <a:endParaRPr lang="en" sz="2400" b="1" dirty="0">
              <a:solidFill>
                <a:srgbClr val="FFE599"/>
              </a:solidFill>
            </a:endParaRPr>
          </a:p>
        </p:txBody>
      </p:sp>
      <p:sp>
        <p:nvSpPr>
          <p:cNvPr id="10" name="Shape 57"/>
          <p:cNvSpPr txBox="1">
            <a:spLocks/>
          </p:cNvSpPr>
          <p:nvPr/>
        </p:nvSpPr>
        <p:spPr>
          <a:xfrm>
            <a:off x="1752600" y="1465405"/>
            <a:ext cx="5715000" cy="3716195"/>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3600" b="1" dirty="0" smtClean="0">
                <a:solidFill>
                  <a:srgbClr val="9FC5E8"/>
                </a:solidFill>
              </a:rPr>
              <a:t>Leon </a:t>
            </a:r>
            <a:r>
              <a:rPr lang="en-US" sz="3600" b="1" dirty="0" smtClean="0">
                <a:solidFill>
                  <a:srgbClr val="9FC5E8"/>
                </a:solidFill>
              </a:rPr>
              <a:t>Thomas</a:t>
            </a:r>
          </a:p>
          <a:p>
            <a:r>
              <a:rPr lang="en-US" sz="1800" i="1" dirty="0" smtClean="0">
                <a:solidFill>
                  <a:srgbClr val="9FC5E8"/>
                </a:solidFill>
              </a:rPr>
              <a:t>District Manager – BLM Phoenix District Office</a:t>
            </a:r>
          </a:p>
          <a:p>
            <a:endParaRPr lang="en-US" sz="2200" b="1" dirty="0" smtClean="0">
              <a:solidFill>
                <a:srgbClr val="9FC5E8"/>
              </a:solidFill>
            </a:endParaRPr>
          </a:p>
          <a:p>
            <a:endParaRPr lang="en-US" sz="2200" b="1" dirty="0">
              <a:solidFill>
                <a:srgbClr val="9FC5E8"/>
              </a:solidFill>
            </a:endParaRPr>
          </a:p>
          <a:p>
            <a:r>
              <a:rPr lang="en-US" sz="3600" b="1" dirty="0" smtClean="0">
                <a:solidFill>
                  <a:srgbClr val="9FC5E8"/>
                </a:solidFill>
              </a:rPr>
              <a:t>Rem Hawes</a:t>
            </a:r>
            <a:endParaRPr lang="en-US" sz="3600" b="1" dirty="0">
              <a:solidFill>
                <a:srgbClr val="9FC5E8"/>
              </a:solidFill>
            </a:endParaRPr>
          </a:p>
          <a:p>
            <a:r>
              <a:rPr lang="en-US" sz="2000" i="1" dirty="0" smtClean="0">
                <a:solidFill>
                  <a:srgbClr val="9FC5E8"/>
                </a:solidFill>
              </a:rPr>
              <a:t>Field </a:t>
            </a:r>
            <a:r>
              <a:rPr lang="en-US" sz="2000" i="1" dirty="0">
                <a:solidFill>
                  <a:srgbClr val="9FC5E8"/>
                </a:solidFill>
              </a:rPr>
              <a:t>Manager </a:t>
            </a:r>
            <a:r>
              <a:rPr lang="en-US" sz="2000" i="1" dirty="0" smtClean="0">
                <a:solidFill>
                  <a:srgbClr val="9FC5E8"/>
                </a:solidFill>
              </a:rPr>
              <a:t>– BLM </a:t>
            </a:r>
            <a:r>
              <a:rPr lang="en-US" sz="2000" i="1" dirty="0" err="1" smtClean="0">
                <a:solidFill>
                  <a:srgbClr val="9FC5E8"/>
                </a:solidFill>
              </a:rPr>
              <a:t>Hassayampa</a:t>
            </a:r>
            <a:r>
              <a:rPr lang="en-US" sz="2000" i="1" dirty="0" smtClean="0">
                <a:solidFill>
                  <a:srgbClr val="9FC5E8"/>
                </a:solidFill>
              </a:rPr>
              <a:t> Field Office</a:t>
            </a:r>
            <a:endParaRPr lang="en-US" sz="2000" i="1" dirty="0">
              <a:solidFill>
                <a:srgbClr val="9FC5E8"/>
              </a:solidFill>
            </a:endParaRPr>
          </a:p>
          <a:p>
            <a:endParaRPr lang="en-US" i="1" dirty="0" smtClean="0">
              <a:solidFill>
                <a:srgbClr val="9FC5E8"/>
              </a:solidFill>
            </a:endParaRPr>
          </a:p>
        </p:txBody>
      </p:sp>
    </p:spTree>
    <p:extLst>
      <p:ext uri="{BB962C8B-B14F-4D97-AF65-F5344CB8AC3E}">
        <p14:creationId xmlns:p14="http://schemas.microsoft.com/office/powerpoint/2010/main" val="304026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 name="Rounded Rectangle 6"/>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17"/>
          <p:cNvSpPr txBox="1">
            <a:spLocks/>
          </p:cNvSpPr>
          <p:nvPr/>
        </p:nvSpPr>
        <p:spPr>
          <a:xfrm>
            <a:off x="304800" y="1098087"/>
            <a:ext cx="8423099"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en-US" sz="3600" b="1" u="sng" dirty="0" smtClean="0">
                <a:solidFill>
                  <a:schemeClr val="bg2">
                    <a:lumMod val="40000"/>
                    <a:lumOff val="60000"/>
                  </a:schemeClr>
                </a:solidFill>
              </a:rPr>
              <a:t>Travel Management</a:t>
            </a:r>
          </a:p>
        </p:txBody>
      </p:sp>
      <p:sp>
        <p:nvSpPr>
          <p:cNvPr id="8" name="Shape 130"/>
          <p:cNvSpPr txBox="1">
            <a:spLocks/>
          </p:cNvSpPr>
          <p:nvPr/>
        </p:nvSpPr>
        <p:spPr>
          <a:xfrm>
            <a:off x="1066800" y="3303725"/>
            <a:ext cx="7543800" cy="126827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pPr algn="l">
              <a:spcBef>
                <a:spcPts val="0"/>
              </a:spcBef>
            </a:pPr>
            <a:endParaRPr lang="en-US" sz="2400" dirty="0">
              <a:solidFill>
                <a:schemeClr val="bg1"/>
              </a:solidFill>
            </a:endParaRPr>
          </a:p>
        </p:txBody>
      </p:sp>
      <p:sp>
        <p:nvSpPr>
          <p:cNvPr id="11" name="TextBox 10"/>
          <p:cNvSpPr txBox="1"/>
          <p:nvPr/>
        </p:nvSpPr>
        <p:spPr>
          <a:xfrm>
            <a:off x="381000" y="2133600"/>
            <a:ext cx="8534400" cy="3785652"/>
          </a:xfrm>
          <a:prstGeom prst="rect">
            <a:avLst/>
          </a:prstGeom>
          <a:noFill/>
        </p:spPr>
        <p:txBody>
          <a:bodyPr>
            <a:spAutoFit/>
          </a:bodyPr>
          <a:lstStyle/>
          <a:p>
            <a:pPr marL="457200" indent="-457200">
              <a:buFont typeface="Arial" panose="020B0604020202020204" pitchFamily="34" charset="0"/>
              <a:buChar char="•"/>
              <a:defRPr/>
            </a:pPr>
            <a:r>
              <a:rPr lang="en-US" sz="3000" b="1" dirty="0">
                <a:solidFill>
                  <a:schemeClr val="bg1"/>
                </a:solidFill>
                <a:latin typeface="Calibri" panose="020F0502020204030204" pitchFamily="34" charset="0"/>
              </a:rPr>
              <a:t>In the 1980s, in response to Presidential Executive Orders 11644 and 1989, the BLM began to address public concerns regarding the proliferation of unplanned roads and trails and their impact on public land resources and uses. This involved designating all public lands as either “open,” “limited,” or “closed” to off-highway vehicle (OHV) use</a:t>
            </a:r>
            <a:endParaRPr lang="en-US" sz="2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98998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 name="Rounded Rectangle 6"/>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17"/>
          <p:cNvSpPr txBox="1">
            <a:spLocks/>
          </p:cNvSpPr>
          <p:nvPr/>
        </p:nvSpPr>
        <p:spPr>
          <a:xfrm>
            <a:off x="304800" y="1098087"/>
            <a:ext cx="8423099"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en-US" sz="3600" b="1" u="sng" dirty="0" smtClean="0">
                <a:solidFill>
                  <a:schemeClr val="bg2">
                    <a:lumMod val="40000"/>
                    <a:lumOff val="60000"/>
                  </a:schemeClr>
                </a:solidFill>
              </a:rPr>
              <a:t>Route Designations</a:t>
            </a:r>
          </a:p>
        </p:txBody>
      </p:sp>
      <p:sp>
        <p:nvSpPr>
          <p:cNvPr id="8" name="Shape 130"/>
          <p:cNvSpPr txBox="1">
            <a:spLocks/>
          </p:cNvSpPr>
          <p:nvPr/>
        </p:nvSpPr>
        <p:spPr>
          <a:xfrm>
            <a:off x="800100" y="2209800"/>
            <a:ext cx="7543800" cy="3429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pPr marL="457200" indent="-457200" algn="l">
              <a:spcBef>
                <a:spcPts val="0"/>
              </a:spcBef>
              <a:buFont typeface="Arial" panose="020B0604020202020204" pitchFamily="34" charset="0"/>
              <a:buChar char="•"/>
            </a:pPr>
            <a:r>
              <a:rPr lang="en-US" sz="3000" b="1" dirty="0" smtClean="0">
                <a:solidFill>
                  <a:schemeClr val="bg1"/>
                </a:solidFill>
              </a:rPr>
              <a:t>Analyze </a:t>
            </a:r>
            <a:r>
              <a:rPr lang="en-US" sz="3000" b="1" dirty="0" smtClean="0">
                <a:solidFill>
                  <a:schemeClr val="bg1"/>
                </a:solidFill>
              </a:rPr>
              <a:t>existing routes and </a:t>
            </a:r>
            <a:r>
              <a:rPr lang="en-US" sz="3000" b="1" dirty="0" smtClean="0">
                <a:solidFill>
                  <a:schemeClr val="bg1"/>
                </a:solidFill>
              </a:rPr>
              <a:t>designate </a:t>
            </a:r>
            <a:r>
              <a:rPr lang="en-US" sz="3000" b="1" dirty="0" smtClean="0">
                <a:solidFill>
                  <a:schemeClr val="bg1"/>
                </a:solidFill>
              </a:rPr>
              <a:t>them as “open,” “limited,” or “closed.”</a:t>
            </a:r>
          </a:p>
          <a:p>
            <a:pPr marL="457200" indent="-457200" algn="l">
              <a:spcBef>
                <a:spcPts val="0"/>
              </a:spcBef>
              <a:buFont typeface="Arial" panose="020B0604020202020204" pitchFamily="34" charset="0"/>
              <a:buChar char="•"/>
            </a:pPr>
            <a:endParaRPr lang="en-US" sz="3000" b="1" dirty="0" smtClean="0">
              <a:solidFill>
                <a:schemeClr val="bg1"/>
              </a:solidFill>
            </a:endParaRPr>
          </a:p>
          <a:p>
            <a:pPr marL="457200" indent="-457200" algn="l">
              <a:spcBef>
                <a:spcPts val="0"/>
              </a:spcBef>
              <a:buFont typeface="Arial" panose="020B0604020202020204" pitchFamily="34" charset="0"/>
              <a:buChar char="•"/>
            </a:pPr>
            <a:r>
              <a:rPr lang="en-US" sz="3000" b="1" dirty="0" smtClean="0">
                <a:solidFill>
                  <a:schemeClr val="bg1"/>
                </a:solidFill>
              </a:rPr>
              <a:t>Provide </a:t>
            </a:r>
            <a:r>
              <a:rPr lang="en-US" sz="3000" b="1" dirty="0">
                <a:solidFill>
                  <a:schemeClr val="bg1"/>
                </a:solidFill>
              </a:rPr>
              <a:t>implementation details (maintenance, signing, enforcement etc.) for how a travel network would be managed on the ground.</a:t>
            </a:r>
          </a:p>
        </p:txBody>
      </p:sp>
    </p:spTree>
    <p:extLst>
      <p:ext uri="{BB962C8B-B14F-4D97-AF65-F5344CB8AC3E}">
        <p14:creationId xmlns:p14="http://schemas.microsoft.com/office/powerpoint/2010/main" val="645848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 name="Rounded Rectangle 6"/>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17"/>
          <p:cNvSpPr txBox="1">
            <a:spLocks/>
          </p:cNvSpPr>
          <p:nvPr/>
        </p:nvSpPr>
        <p:spPr>
          <a:xfrm>
            <a:off x="1524000" y="1355500"/>
            <a:ext cx="8423099"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en-US" sz="3600" b="1" u="sng" dirty="0" smtClean="0">
                <a:solidFill>
                  <a:schemeClr val="bg2">
                    <a:lumMod val="40000"/>
                    <a:lumOff val="60000"/>
                  </a:schemeClr>
                </a:solidFill>
              </a:rPr>
              <a:t>Travel Management Plans:</a:t>
            </a:r>
          </a:p>
        </p:txBody>
      </p:sp>
      <p:sp>
        <p:nvSpPr>
          <p:cNvPr id="8" name="Shape 130"/>
          <p:cNvSpPr txBox="1">
            <a:spLocks/>
          </p:cNvSpPr>
          <p:nvPr/>
        </p:nvSpPr>
        <p:spPr>
          <a:xfrm>
            <a:off x="1066800" y="3303725"/>
            <a:ext cx="7543800" cy="126827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pPr algn="l">
              <a:spcBef>
                <a:spcPts val="0"/>
              </a:spcBef>
            </a:pPr>
            <a:endParaRPr lang="en-US" sz="2400" dirty="0">
              <a:solidFill>
                <a:schemeClr val="bg1"/>
              </a:solidFill>
            </a:endParaRPr>
          </a:p>
        </p:txBody>
      </p:sp>
      <p:sp>
        <p:nvSpPr>
          <p:cNvPr id="11" name="TextBox 10"/>
          <p:cNvSpPr txBox="1"/>
          <p:nvPr/>
        </p:nvSpPr>
        <p:spPr>
          <a:xfrm>
            <a:off x="1752600" y="2391013"/>
            <a:ext cx="8534400" cy="3323987"/>
          </a:xfrm>
          <a:prstGeom prst="rect">
            <a:avLst/>
          </a:prstGeom>
          <a:noFill/>
        </p:spPr>
        <p:txBody>
          <a:bodyPr>
            <a:spAutoFit/>
          </a:bodyPr>
          <a:lstStyle/>
          <a:p>
            <a:pPr marL="457200" indent="-457200" eaLnBrk="1" fontAlgn="auto" hangingPunct="1">
              <a:spcBef>
                <a:spcPts val="0"/>
              </a:spcBef>
              <a:spcAft>
                <a:spcPts val="0"/>
              </a:spcAft>
              <a:buFont typeface="Arial" panose="020B0604020202020204" pitchFamily="34" charset="0"/>
              <a:buChar char="•"/>
              <a:defRPr/>
            </a:pPr>
            <a:r>
              <a:rPr lang="en-US" sz="3000" b="1" dirty="0" smtClean="0">
                <a:solidFill>
                  <a:schemeClr val="bg1"/>
                </a:solidFill>
                <a:latin typeface="Calibri" panose="020F0502020204030204" pitchFamily="34" charset="0"/>
              </a:rPr>
              <a:t>Agua Fria National Monument </a:t>
            </a:r>
          </a:p>
          <a:p>
            <a:pPr marL="457200" indent="-457200" eaLnBrk="1" fontAlgn="auto" hangingPunct="1">
              <a:spcBef>
                <a:spcPts val="0"/>
              </a:spcBef>
              <a:spcAft>
                <a:spcPts val="0"/>
              </a:spcAft>
              <a:buFont typeface="Arial" panose="020B0604020202020204" pitchFamily="34" charset="0"/>
              <a:buChar char="•"/>
              <a:defRPr/>
            </a:pPr>
            <a:endParaRPr lang="en-US" sz="3000" b="1" dirty="0">
              <a:solidFill>
                <a:schemeClr val="bg1"/>
              </a:solidFill>
              <a:latin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sz="3000" b="1" dirty="0" smtClean="0">
                <a:solidFill>
                  <a:schemeClr val="bg1"/>
                </a:solidFill>
                <a:latin typeface="Calibri" panose="020F0502020204030204" pitchFamily="34" charset="0"/>
              </a:rPr>
              <a:t>Table Mesa Recreation Area </a:t>
            </a:r>
          </a:p>
          <a:p>
            <a:pPr marL="457200" indent="-457200" eaLnBrk="1" fontAlgn="auto" hangingPunct="1">
              <a:spcBef>
                <a:spcPts val="0"/>
              </a:spcBef>
              <a:spcAft>
                <a:spcPts val="0"/>
              </a:spcAft>
              <a:buFont typeface="Arial" panose="020B0604020202020204" pitchFamily="34" charset="0"/>
              <a:buChar char="•"/>
              <a:defRPr/>
            </a:pPr>
            <a:endParaRPr lang="en-US" sz="3000" b="1" dirty="0">
              <a:solidFill>
                <a:schemeClr val="bg1"/>
              </a:solidFill>
              <a:latin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sz="3000" b="1" dirty="0" smtClean="0">
                <a:solidFill>
                  <a:schemeClr val="bg1"/>
                </a:solidFill>
                <a:latin typeface="Calibri" panose="020F0502020204030204" pitchFamily="34" charset="0"/>
              </a:rPr>
              <a:t>Wickenburg </a:t>
            </a:r>
          </a:p>
          <a:p>
            <a:pPr marL="457200" indent="-457200" eaLnBrk="1" fontAlgn="auto" hangingPunct="1">
              <a:spcBef>
                <a:spcPts val="0"/>
              </a:spcBef>
              <a:spcAft>
                <a:spcPts val="0"/>
              </a:spcAft>
              <a:buFont typeface="Arial" panose="020B0604020202020204" pitchFamily="34" charset="0"/>
              <a:buChar char="•"/>
              <a:defRPr/>
            </a:pPr>
            <a:endParaRPr lang="en-US" sz="3000" b="1" dirty="0">
              <a:solidFill>
                <a:schemeClr val="bg1"/>
              </a:solidFill>
              <a:latin typeface="Calibri" panose="020F050202020403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sz="3000" b="1" dirty="0" smtClean="0">
                <a:solidFill>
                  <a:schemeClr val="bg1"/>
                </a:solidFill>
                <a:latin typeface="Calibri" panose="020F0502020204030204" pitchFamily="34" charset="0"/>
              </a:rPr>
              <a:t>Black Canyon Corridor</a:t>
            </a:r>
            <a:r>
              <a:rPr lang="en-US" sz="2000" dirty="0">
                <a:solidFill>
                  <a:schemeClr val="bg1"/>
                </a:solidFill>
                <a:latin typeface="Calibri" panose="020F0502020204030204" pitchFamily="34" charset="0"/>
              </a:rPr>
              <a:t>	</a:t>
            </a:r>
          </a:p>
        </p:txBody>
      </p:sp>
    </p:spTree>
    <p:extLst>
      <p:ext uri="{BB962C8B-B14F-4D97-AF65-F5344CB8AC3E}">
        <p14:creationId xmlns:p14="http://schemas.microsoft.com/office/powerpoint/2010/main" val="2451079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117"/>
          <p:cNvSpPr txBox="1">
            <a:spLocks/>
          </p:cNvSpPr>
          <p:nvPr/>
        </p:nvSpPr>
        <p:spPr>
          <a:xfrm>
            <a:off x="107504" y="576794"/>
            <a:ext cx="8423099"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en-US" sz="2200" b="1" dirty="0" smtClean="0">
                <a:solidFill>
                  <a:schemeClr val="accent1">
                    <a:lumMod val="50000"/>
                  </a:schemeClr>
                </a:solidFill>
                <a:latin typeface="Roboto" panose="020B0604020202020204" charset="0"/>
                <a:ea typeface="Roboto" panose="020B0604020202020204" charset="0"/>
              </a:rPr>
              <a:t>Black Canyon Corridor Travel Management Plan</a:t>
            </a:r>
          </a:p>
        </p:txBody>
      </p:sp>
      <p:pic>
        <p:nvPicPr>
          <p:cNvPr id="7" name="Picture 4"/>
          <p:cNvPicPr>
            <a:picLocks noChangeAspect="1"/>
          </p:cNvPicPr>
          <p:nvPr/>
        </p:nvPicPr>
        <p:blipFill rotWithShape="1">
          <a:blip r:embed="rId4">
            <a:extLst>
              <a:ext uri="{28A0092B-C50C-407E-A947-70E740481C1C}">
                <a14:useLocalDpi xmlns:a14="http://schemas.microsoft.com/office/drawing/2010/main" val="0"/>
              </a:ext>
            </a:extLst>
          </a:blip>
          <a:srcRect r="20235"/>
          <a:stretch/>
        </p:blipFill>
        <p:spPr bwMode="auto">
          <a:xfrm>
            <a:off x="0" y="1149493"/>
            <a:ext cx="4876801" cy="53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1"/>
          <p:cNvGraphicFramePr>
            <a:graphicFrameLocks noChangeAspect="1"/>
          </p:cNvGraphicFramePr>
          <p:nvPr>
            <p:extLst/>
          </p:nvPr>
        </p:nvGraphicFramePr>
        <p:xfrm>
          <a:off x="4984306" y="1178650"/>
          <a:ext cx="4052190" cy="5328194"/>
        </p:xfrm>
        <a:graphic>
          <a:graphicData uri="http://schemas.openxmlformats.org/presentationml/2006/ole">
            <mc:AlternateContent xmlns:mc="http://schemas.openxmlformats.org/markup-compatibility/2006">
              <mc:Choice xmlns:v="urn:schemas-microsoft-com:vml" Requires="v">
                <p:oleObj spid="_x0000_s1063" name="Acrobat Document" r:id="rId5" imgW="16459200" imgH="28803600" progId="AcroExch.Document.2017">
                  <p:embed/>
                </p:oleObj>
              </mc:Choice>
              <mc:Fallback>
                <p:oleObj name="Acrobat Document" r:id="rId5" imgW="16459200" imgH="28803600" progId="AcroExch.Document.2017">
                  <p:embed/>
                  <p:pic>
                    <p:nvPicPr>
                      <p:cNvPr id="1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4306" y="1178650"/>
                        <a:ext cx="4052190" cy="532819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41481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 name="Rounded Rectangle 6"/>
          <p:cNvSpPr/>
          <p:nvPr/>
        </p:nvSpPr>
        <p:spPr>
          <a:xfrm>
            <a:off x="304800" y="990600"/>
            <a:ext cx="8534400" cy="550068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17"/>
          <p:cNvSpPr txBox="1">
            <a:spLocks/>
          </p:cNvSpPr>
          <p:nvPr/>
        </p:nvSpPr>
        <p:spPr>
          <a:xfrm>
            <a:off x="304800" y="1098087"/>
            <a:ext cx="8423099"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en-US" sz="3600" b="1" u="sng" dirty="0" smtClean="0">
                <a:solidFill>
                  <a:schemeClr val="bg2">
                    <a:lumMod val="40000"/>
                    <a:lumOff val="60000"/>
                  </a:schemeClr>
                </a:solidFill>
              </a:rPr>
              <a:t>Black Canyon Plan Objectives:</a:t>
            </a:r>
          </a:p>
        </p:txBody>
      </p:sp>
      <p:sp>
        <p:nvSpPr>
          <p:cNvPr id="8" name="Shape 130"/>
          <p:cNvSpPr txBox="1">
            <a:spLocks/>
          </p:cNvSpPr>
          <p:nvPr/>
        </p:nvSpPr>
        <p:spPr>
          <a:xfrm>
            <a:off x="1066800" y="3303725"/>
            <a:ext cx="7543800" cy="126827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pPr algn="l">
              <a:spcBef>
                <a:spcPts val="0"/>
              </a:spcBef>
            </a:pPr>
            <a:endParaRPr lang="en-US" sz="2400" dirty="0">
              <a:solidFill>
                <a:schemeClr val="bg1"/>
              </a:solidFill>
            </a:endParaRPr>
          </a:p>
        </p:txBody>
      </p:sp>
      <p:sp>
        <p:nvSpPr>
          <p:cNvPr id="11" name="TextBox 10"/>
          <p:cNvSpPr txBox="1"/>
          <p:nvPr/>
        </p:nvSpPr>
        <p:spPr>
          <a:xfrm>
            <a:off x="533400" y="1905000"/>
            <a:ext cx="8534400" cy="4586288"/>
          </a:xfrm>
          <a:prstGeom prst="rect">
            <a:avLst/>
          </a:prstGeom>
          <a:noFill/>
        </p:spPr>
        <p:txBody>
          <a:bodyPr>
            <a:spAutoFit/>
          </a:bodyPr>
          <a:lstStyle/>
          <a:p>
            <a:pPr eaLnBrk="1" fontAlgn="auto" hangingPunct="1">
              <a:spcBef>
                <a:spcPts val="0"/>
              </a:spcBef>
              <a:spcAft>
                <a:spcPts val="0"/>
              </a:spcAft>
              <a:defRPr/>
            </a:pPr>
            <a:r>
              <a:rPr lang="en-US" sz="3000" b="1" dirty="0">
                <a:solidFill>
                  <a:schemeClr val="bg1"/>
                </a:solidFill>
                <a:latin typeface="Calibri" panose="020F0502020204030204" pitchFamily="34" charset="0"/>
              </a:rPr>
              <a:t>Accommodate diverse land uses while protecting natural and cultural values and prior rights.</a:t>
            </a:r>
          </a:p>
          <a:p>
            <a:pPr eaLnBrk="1" fontAlgn="auto" hangingPunct="1">
              <a:spcBef>
                <a:spcPts val="0"/>
              </a:spcBef>
              <a:spcAft>
                <a:spcPts val="0"/>
              </a:spcAft>
              <a:defRPr/>
            </a:pPr>
            <a:endParaRPr lang="en-US" sz="1200" dirty="0">
              <a:solidFill>
                <a:schemeClr val="bg1"/>
              </a:solidFill>
              <a:latin typeface="Calibri" panose="020F0502020204030204" pitchFamily="34" charset="0"/>
            </a:endParaRPr>
          </a:p>
          <a:p>
            <a:pPr eaLnBrk="1" fontAlgn="auto" hangingPunct="1">
              <a:spcBef>
                <a:spcPts val="0"/>
              </a:spcBef>
              <a:spcAft>
                <a:spcPts val="0"/>
              </a:spcAft>
              <a:defRPr/>
            </a:pPr>
            <a:r>
              <a:rPr lang="en-US" sz="2400" b="1" u="sng" dirty="0">
                <a:solidFill>
                  <a:schemeClr val="bg1"/>
                </a:solidFill>
                <a:latin typeface="Calibri" panose="020F0502020204030204" pitchFamily="34" charset="0"/>
              </a:rPr>
              <a:t>Plan Scope:</a:t>
            </a:r>
          </a:p>
          <a:p>
            <a:pPr marL="285750" indent="-285750" eaLnBrk="1" hangingPunct="1">
              <a:buFont typeface="Arial" panose="020B0604020202020204" pitchFamily="34" charset="0"/>
              <a:buChar char="•"/>
              <a:defRPr/>
            </a:pPr>
            <a:r>
              <a:rPr lang="en-US" sz="2400" dirty="0">
                <a:solidFill>
                  <a:schemeClr val="bg1"/>
                </a:solidFill>
                <a:latin typeface="Calibri" panose="020F0502020204030204" pitchFamily="34" charset="0"/>
              </a:rPr>
              <a:t>Implement a system of roads and trails on BLM land</a:t>
            </a:r>
          </a:p>
          <a:p>
            <a:pPr marL="171450" indent="-171450" eaLnBrk="1" hangingPunct="1">
              <a:buFont typeface="Arial" panose="020B0604020202020204" pitchFamily="34" charset="0"/>
              <a:buChar char="•"/>
              <a:defRPr/>
            </a:pPr>
            <a:endParaRPr lang="en-US" sz="2400" dirty="0">
              <a:solidFill>
                <a:schemeClr val="bg1"/>
              </a:solidFill>
              <a:latin typeface="Calibri" panose="020F0502020204030204" pitchFamily="34" charset="0"/>
            </a:endParaRPr>
          </a:p>
          <a:p>
            <a:pPr marL="285750" indent="-285750" eaLnBrk="1" hangingPunct="1">
              <a:buFont typeface="Arial" panose="020B0604020202020204" pitchFamily="34" charset="0"/>
              <a:buChar char="•"/>
              <a:defRPr/>
            </a:pPr>
            <a:r>
              <a:rPr lang="en-US" sz="2400" dirty="0">
                <a:solidFill>
                  <a:schemeClr val="bg1"/>
                </a:solidFill>
                <a:latin typeface="Calibri" panose="020F0502020204030204" pitchFamily="34" charset="0"/>
              </a:rPr>
              <a:t>Guidance for route system and Black Canyon National Recreation Trail</a:t>
            </a:r>
          </a:p>
          <a:p>
            <a:pPr eaLnBrk="1" hangingPunct="1">
              <a:defRPr/>
            </a:pPr>
            <a:endParaRPr lang="en-US" sz="2400" dirty="0">
              <a:solidFill>
                <a:schemeClr val="bg1"/>
              </a:solidFill>
              <a:latin typeface="Calibri" panose="020F0502020204030204" pitchFamily="34" charset="0"/>
            </a:endParaRPr>
          </a:p>
          <a:p>
            <a:pPr marL="285750" indent="-285750" eaLnBrk="1" hangingPunct="1">
              <a:buFont typeface="Arial" panose="020B0604020202020204" pitchFamily="34" charset="0"/>
              <a:buChar char="•"/>
              <a:defRPr/>
            </a:pPr>
            <a:r>
              <a:rPr lang="en-US" sz="2400" dirty="0">
                <a:solidFill>
                  <a:schemeClr val="bg1"/>
                </a:solidFill>
                <a:latin typeface="Calibri" panose="020F0502020204030204" pitchFamily="34" charset="0"/>
              </a:rPr>
              <a:t>Identify trail related facilities needed and desired amenities</a:t>
            </a:r>
          </a:p>
          <a:p>
            <a:pPr marL="171450" indent="-171450" eaLnBrk="1" hangingPunct="1">
              <a:buFont typeface="Arial" panose="020B0604020202020204" pitchFamily="34" charset="0"/>
              <a:buChar char="•"/>
              <a:defRPr/>
            </a:pPr>
            <a:endParaRPr lang="en-US" sz="2400" dirty="0">
              <a:solidFill>
                <a:schemeClr val="bg1"/>
              </a:solidFill>
              <a:latin typeface="Calibri" panose="020F0502020204030204" pitchFamily="34" charset="0"/>
            </a:endParaRPr>
          </a:p>
          <a:p>
            <a:pPr marL="285750" indent="-285750" eaLnBrk="1" hangingPunct="1">
              <a:buFont typeface="Arial" panose="020B0604020202020204" pitchFamily="34" charset="0"/>
              <a:buChar char="•"/>
              <a:defRPr/>
            </a:pPr>
            <a:r>
              <a:rPr lang="en-US" sz="2400" dirty="0">
                <a:solidFill>
                  <a:schemeClr val="bg1"/>
                </a:solidFill>
                <a:latin typeface="Calibri" panose="020F0502020204030204" pitchFamily="34" charset="0"/>
              </a:rPr>
              <a:t>Creation of a plan for implementation </a:t>
            </a:r>
            <a:r>
              <a:rPr lang="en-US" sz="2000" dirty="0">
                <a:solidFill>
                  <a:schemeClr val="bg1"/>
                </a:solidFill>
                <a:latin typeface="Calibri" panose="020F0502020204030204" pitchFamily="34" charset="0"/>
              </a:rPr>
              <a:t>	</a:t>
            </a:r>
          </a:p>
        </p:txBody>
      </p:sp>
    </p:spTree>
    <p:extLst>
      <p:ext uri="{BB962C8B-B14F-4D97-AF65-F5344CB8AC3E}">
        <p14:creationId xmlns:p14="http://schemas.microsoft.com/office/powerpoint/2010/main" val="2205639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263701" y="875101"/>
            <a:ext cx="8423099" cy="572699"/>
          </a:xfrm>
          <a:prstGeom prst="rect">
            <a:avLst/>
          </a:prstGeom>
        </p:spPr>
        <p:txBody>
          <a:bodyPr lIns="91425" tIns="91425" rIns="91425" bIns="91425" anchor="t" anchorCtr="0">
            <a:noAutofit/>
          </a:bodyPr>
          <a:lstStyle/>
          <a:p>
            <a:r>
              <a:rPr lang="en" sz="2200" b="1" dirty="0"/>
              <a:t>Black Canyon National Recreation Trail</a:t>
            </a:r>
          </a:p>
        </p:txBody>
      </p:sp>
      <p:pic>
        <p:nvPicPr>
          <p:cNvPr id="118" name="Shape 118"/>
          <p:cNvPicPr preferRelativeResize="0"/>
          <p:nvPr/>
        </p:nvPicPr>
        <p:blipFill>
          <a:blip r:embed="rId3">
            <a:alphaModFix/>
          </a:blip>
          <a:stretch>
            <a:fillRect/>
          </a:stretch>
        </p:blipFill>
        <p:spPr>
          <a:xfrm>
            <a:off x="762000" y="1422100"/>
            <a:ext cx="7578755" cy="4902500"/>
          </a:xfrm>
          <a:prstGeom prst="rect">
            <a:avLst/>
          </a:prstGeom>
          <a:noFill/>
          <a:ln>
            <a:noFill/>
          </a:ln>
        </p:spPr>
      </p:pic>
      <p:pic>
        <p:nvPicPr>
          <p:cNvPr id="4" name="Shape 96"/>
          <p:cNvPicPr preferRelativeResize="0"/>
          <p:nvPr/>
        </p:nvPicPr>
        <p:blipFill rotWithShape="1">
          <a:blip r:embed="rId4">
            <a:alphaModFix/>
          </a:blip>
          <a:srcRect b="88234"/>
          <a:stretch/>
        </p:blipFill>
        <p:spPr>
          <a:xfrm>
            <a:off x="0" y="31376"/>
            <a:ext cx="9144000" cy="806824"/>
          </a:xfrm>
          <a:prstGeom prst="rect">
            <a:avLst/>
          </a:prstGeom>
          <a:noFill/>
          <a:ln>
            <a:noFill/>
          </a:ln>
        </p:spPr>
      </p:pic>
    </p:spTree>
    <p:extLst>
      <p:ext uri="{BB962C8B-B14F-4D97-AF65-F5344CB8AC3E}">
        <p14:creationId xmlns:p14="http://schemas.microsoft.com/office/powerpoint/2010/main" val="2231328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81000" y="1219200"/>
            <a:ext cx="8423099" cy="572699"/>
          </a:xfrm>
          <a:prstGeom prst="rect">
            <a:avLst/>
          </a:prstGeom>
        </p:spPr>
        <p:txBody>
          <a:bodyPr lIns="91425" tIns="91425" rIns="91425" bIns="91425" anchor="t" anchorCtr="0">
            <a:noAutofit/>
          </a:bodyPr>
          <a:lstStyle/>
          <a:p>
            <a:r>
              <a:rPr lang="en" sz="3600" b="1" u="sng" dirty="0" smtClean="0">
                <a:latin typeface="Calibri" panose="020F0502020204030204" pitchFamily="34" charset="0"/>
                <a:cs typeface="Calibri" panose="020F0502020204030204" pitchFamily="34" charset="0"/>
              </a:rPr>
              <a:t>Black Canyon National Recreation Trail</a:t>
            </a:r>
            <a:endParaRPr lang="en" sz="3600" b="1" u="sng" dirty="0">
              <a:latin typeface="Calibri" panose="020F0502020204030204" pitchFamily="34" charset="0"/>
              <a:cs typeface="Calibri" panose="020F0502020204030204" pitchFamily="34" charset="0"/>
            </a:endParaRPr>
          </a:p>
          <a:p>
            <a:endParaRPr sz="2200" b="1" dirty="0"/>
          </a:p>
          <a:p>
            <a:endParaRPr dirty="0"/>
          </a:p>
        </p:txBody>
      </p:sp>
      <p:sp>
        <p:nvSpPr>
          <p:cNvPr id="112" name="Shape 112"/>
          <p:cNvSpPr txBox="1">
            <a:spLocks noGrp="1"/>
          </p:cNvSpPr>
          <p:nvPr>
            <p:ph type="body" idx="1"/>
          </p:nvPr>
        </p:nvSpPr>
        <p:spPr>
          <a:xfrm>
            <a:off x="547201" y="2172899"/>
            <a:ext cx="8520599" cy="3459025"/>
          </a:xfrm>
          <a:prstGeom prst="rect">
            <a:avLst/>
          </a:prstGeom>
        </p:spPr>
        <p:txBody>
          <a:bodyPr lIns="91425" tIns="91425" rIns="91425" bIns="91425" anchor="t" anchorCtr="0">
            <a:noAutofit/>
          </a:bodyPr>
          <a:lstStyle/>
          <a:p>
            <a:pPr marL="457200" indent="-323850">
              <a:spcAft>
                <a:spcPts val="0"/>
              </a:spcAft>
              <a:buChar char="●"/>
            </a:pPr>
            <a:r>
              <a:rPr lang="en" sz="2000" b="1" dirty="0" smtClean="0">
                <a:solidFill>
                  <a:schemeClr val="tx1"/>
                </a:solidFill>
                <a:latin typeface="Calibri" panose="020F0502020204030204" pitchFamily="34" charset="0"/>
                <a:cs typeface="Calibri" panose="020F0502020204030204" pitchFamily="34" charset="0"/>
              </a:rPr>
              <a:t>2008</a:t>
            </a:r>
            <a:r>
              <a:rPr lang="en" sz="2000" dirty="0" smtClean="0">
                <a:solidFill>
                  <a:schemeClr val="tx1"/>
                </a:solidFill>
                <a:latin typeface="Calibri" panose="020F0502020204030204" pitchFamily="34" charset="0"/>
                <a:cs typeface="Calibri" panose="020F0502020204030204" pitchFamily="34" charset="0"/>
              </a:rPr>
              <a:t> — Designated </a:t>
            </a:r>
            <a:r>
              <a:rPr lang="en" sz="2000" dirty="0">
                <a:solidFill>
                  <a:schemeClr val="tx1"/>
                </a:solidFill>
                <a:latin typeface="Calibri" panose="020F0502020204030204" pitchFamily="34" charset="0"/>
                <a:cs typeface="Calibri" panose="020F0502020204030204" pitchFamily="34" charset="0"/>
              </a:rPr>
              <a:t>a National Recreation Trail.</a:t>
            </a:r>
          </a:p>
          <a:p>
            <a:pPr>
              <a:spcAft>
                <a:spcPts val="0"/>
              </a:spcAft>
            </a:pPr>
            <a:endParaRPr sz="2000" dirty="0">
              <a:solidFill>
                <a:schemeClr val="tx1"/>
              </a:solidFill>
              <a:latin typeface="Calibri" panose="020F0502020204030204" pitchFamily="34" charset="0"/>
              <a:cs typeface="Calibri" panose="020F0502020204030204" pitchFamily="34" charset="0"/>
            </a:endParaRPr>
          </a:p>
          <a:p>
            <a:pPr marL="457200" indent="-323850">
              <a:spcAft>
                <a:spcPts val="0"/>
              </a:spcAft>
              <a:buChar char="●"/>
            </a:pPr>
            <a:r>
              <a:rPr lang="en" sz="2000" b="1" dirty="0">
                <a:solidFill>
                  <a:schemeClr val="tx1"/>
                </a:solidFill>
                <a:latin typeface="Calibri" panose="020F0502020204030204" pitchFamily="34" charset="0"/>
                <a:cs typeface="Calibri" panose="020F0502020204030204" pitchFamily="34" charset="0"/>
              </a:rPr>
              <a:t>2012</a:t>
            </a:r>
            <a:r>
              <a:rPr lang="en" sz="2000" dirty="0">
                <a:solidFill>
                  <a:schemeClr val="tx1"/>
                </a:solidFill>
                <a:latin typeface="Calibri" panose="020F0502020204030204" pitchFamily="34" charset="0"/>
                <a:cs typeface="Calibri" panose="020F0502020204030204" pitchFamily="34" charset="0"/>
              </a:rPr>
              <a:t> — Bicycling Magazine ranked the Trail the best ride in Arizona.</a:t>
            </a:r>
          </a:p>
          <a:p>
            <a:pPr>
              <a:spcAft>
                <a:spcPts val="0"/>
              </a:spcAft>
            </a:pPr>
            <a:endParaRPr sz="2000" dirty="0">
              <a:solidFill>
                <a:schemeClr val="tx1"/>
              </a:solidFill>
              <a:latin typeface="Calibri" panose="020F0502020204030204" pitchFamily="34" charset="0"/>
              <a:cs typeface="Calibri" panose="020F0502020204030204" pitchFamily="34" charset="0"/>
            </a:endParaRPr>
          </a:p>
          <a:p>
            <a:pPr marL="457200" indent="-323850">
              <a:spcAft>
                <a:spcPts val="0"/>
              </a:spcAft>
              <a:buChar char="●"/>
            </a:pPr>
            <a:r>
              <a:rPr lang="en" sz="2000" b="1" dirty="0">
                <a:solidFill>
                  <a:schemeClr val="tx1"/>
                </a:solidFill>
                <a:latin typeface="Calibri" panose="020F0502020204030204" pitchFamily="34" charset="0"/>
                <a:cs typeface="Calibri" panose="020F0502020204030204" pitchFamily="34" charset="0"/>
              </a:rPr>
              <a:t>2014</a:t>
            </a:r>
            <a:r>
              <a:rPr lang="en" sz="2000" dirty="0">
                <a:solidFill>
                  <a:schemeClr val="tx1"/>
                </a:solidFill>
                <a:latin typeface="Calibri" panose="020F0502020204030204" pitchFamily="34" charset="0"/>
                <a:cs typeface="Calibri" panose="020F0502020204030204" pitchFamily="34" charset="0"/>
              </a:rPr>
              <a:t> — International Mountain Biking Association (IMBA) ranked it the best mountain biking trail in the Arizona.</a:t>
            </a:r>
          </a:p>
          <a:p>
            <a:pPr>
              <a:spcAft>
                <a:spcPts val="0"/>
              </a:spcAft>
            </a:pPr>
            <a:endParaRPr sz="2000" dirty="0">
              <a:solidFill>
                <a:schemeClr val="tx1"/>
              </a:solidFill>
              <a:latin typeface="Calibri" panose="020F0502020204030204" pitchFamily="34" charset="0"/>
              <a:cs typeface="Calibri" panose="020F0502020204030204" pitchFamily="34" charset="0"/>
            </a:endParaRPr>
          </a:p>
          <a:p>
            <a:pPr marL="457200" indent="-323850">
              <a:spcAft>
                <a:spcPts val="0"/>
              </a:spcAft>
              <a:buChar char="●"/>
            </a:pPr>
            <a:r>
              <a:rPr lang="en" sz="2000" b="1" dirty="0">
                <a:solidFill>
                  <a:schemeClr val="tx1"/>
                </a:solidFill>
                <a:latin typeface="Calibri" panose="020F0502020204030204" pitchFamily="34" charset="0"/>
                <a:cs typeface="Calibri" panose="020F0502020204030204" pitchFamily="34" charset="0"/>
              </a:rPr>
              <a:t>2015</a:t>
            </a:r>
            <a:r>
              <a:rPr lang="en" sz="2000" dirty="0">
                <a:solidFill>
                  <a:schemeClr val="tx1"/>
                </a:solidFill>
                <a:latin typeface="Calibri" panose="020F0502020204030204" pitchFamily="34" charset="0"/>
                <a:cs typeface="Calibri" panose="020F0502020204030204" pitchFamily="34" charset="0"/>
              </a:rPr>
              <a:t> — IMBA selected the Trail as one of the “Top 20 Mountain Bike Opportunities" in nation.</a:t>
            </a:r>
          </a:p>
          <a:p>
            <a:pPr>
              <a:spcAft>
                <a:spcPts val="0"/>
              </a:spcAft>
            </a:pPr>
            <a:endParaRPr sz="2000" dirty="0">
              <a:solidFill>
                <a:schemeClr val="tx1"/>
              </a:solidFill>
              <a:latin typeface="Calibri" panose="020F0502020204030204" pitchFamily="34" charset="0"/>
              <a:cs typeface="Calibri" panose="020F0502020204030204" pitchFamily="34" charset="0"/>
            </a:endParaRPr>
          </a:p>
          <a:p>
            <a:pPr marL="457200" indent="-323850">
              <a:spcAft>
                <a:spcPts val="0"/>
              </a:spcAft>
              <a:buChar char="●"/>
            </a:pPr>
            <a:r>
              <a:rPr lang="en" sz="2000" b="1" dirty="0">
                <a:solidFill>
                  <a:schemeClr val="tx1"/>
                </a:solidFill>
                <a:latin typeface="Calibri" panose="020F0502020204030204" pitchFamily="34" charset="0"/>
                <a:cs typeface="Calibri" panose="020F0502020204030204" pitchFamily="34" charset="0"/>
              </a:rPr>
              <a:t>2015</a:t>
            </a:r>
            <a:r>
              <a:rPr lang="en" sz="2000" dirty="0">
                <a:solidFill>
                  <a:schemeClr val="tx1"/>
                </a:solidFill>
                <a:latin typeface="Calibri" panose="020F0502020204030204" pitchFamily="34" charset="0"/>
                <a:cs typeface="Calibri" panose="020F0502020204030204" pitchFamily="34" charset="0"/>
              </a:rPr>
              <a:t> — Was a National Public Lands Day site. </a:t>
            </a:r>
          </a:p>
        </p:txBody>
      </p:sp>
      <p:pic>
        <p:nvPicPr>
          <p:cNvPr id="7" name="Shape 96"/>
          <p:cNvPicPr preferRelativeResize="0"/>
          <p:nvPr/>
        </p:nvPicPr>
        <p:blipFill rotWithShape="1">
          <a:blip r:embed="rId3">
            <a:alphaModFix/>
          </a:blip>
          <a:srcRect b="88234"/>
          <a:stretch/>
        </p:blipFill>
        <p:spPr>
          <a:xfrm>
            <a:off x="0" y="31376"/>
            <a:ext cx="9144000" cy="806824"/>
          </a:xfrm>
          <a:prstGeom prst="rect">
            <a:avLst/>
          </a:prstGeom>
          <a:noFill/>
          <a:ln>
            <a:noFill/>
          </a:ln>
        </p:spPr>
      </p:pic>
    </p:spTree>
    <p:extLst>
      <p:ext uri="{BB962C8B-B14F-4D97-AF65-F5344CB8AC3E}">
        <p14:creationId xmlns:p14="http://schemas.microsoft.com/office/powerpoint/2010/main" val="2944000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1" name="Shape 91"/>
          <p:cNvPicPr preferRelativeResize="0"/>
          <p:nvPr/>
        </p:nvPicPr>
        <p:blipFill rotWithShape="1">
          <a:blip r:embed="rId4">
            <a:alphaModFix/>
          </a:blip>
          <a:srcRect b="88234"/>
          <a:stretch/>
        </p:blipFill>
        <p:spPr>
          <a:xfrm>
            <a:off x="0" y="0"/>
            <a:ext cx="9144000" cy="806824"/>
          </a:xfrm>
          <a:prstGeom prst="rect">
            <a:avLst/>
          </a:prstGeom>
          <a:noFill/>
          <a:ln>
            <a:noFill/>
          </a:ln>
        </p:spPr>
      </p:pic>
      <p:sp>
        <p:nvSpPr>
          <p:cNvPr id="3" name="Rounded Rectangle 2"/>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7200" y="1184970"/>
            <a:ext cx="7308411" cy="707886"/>
          </a:xfrm>
          <a:prstGeom prst="rect">
            <a:avLst/>
          </a:prstGeom>
          <a:noFill/>
        </p:spPr>
        <p:txBody>
          <a:bodyPr wrap="none" rtlCol="0">
            <a:spAutoFit/>
          </a:bodyPr>
          <a:lstStyle/>
          <a:p>
            <a:r>
              <a:rPr lang="en-US" sz="4000" b="1" u="sng" dirty="0" smtClean="0">
                <a:solidFill>
                  <a:schemeClr val="accent1"/>
                </a:solidFill>
                <a:latin typeface="Calibri" panose="020F0502020204030204" pitchFamily="34" charset="0"/>
                <a:cs typeface="Calibri" panose="020F0502020204030204" pitchFamily="34" charset="0"/>
              </a:rPr>
              <a:t>Special Recreation Permits (SRPs)</a:t>
            </a:r>
            <a:endParaRPr lang="en-US" sz="4000" b="1" u="sng" dirty="0">
              <a:solidFill>
                <a:schemeClr val="accent1"/>
              </a:solidFill>
              <a:latin typeface="Calibri" panose="020F0502020204030204" pitchFamily="34" charset="0"/>
              <a:cs typeface="Calibri" panose="020F0502020204030204" pitchFamily="34" charset="0"/>
            </a:endParaRPr>
          </a:p>
        </p:txBody>
      </p:sp>
      <p:sp>
        <p:nvSpPr>
          <p:cNvPr id="7" name="TextBox 6"/>
          <p:cNvSpPr txBox="1"/>
          <p:nvPr/>
        </p:nvSpPr>
        <p:spPr>
          <a:xfrm>
            <a:off x="533400" y="2480370"/>
            <a:ext cx="8561959" cy="3539430"/>
          </a:xfrm>
          <a:prstGeom prst="rect">
            <a:avLst/>
          </a:prstGeom>
          <a:noFill/>
        </p:spPr>
        <p:txBody>
          <a:bodyPr wrap="none" rtlCol="0">
            <a:spAutoFit/>
          </a:bodyPr>
          <a:lstStyle/>
          <a:p>
            <a:r>
              <a:rPr lang="en-US" sz="3200" b="1" dirty="0">
                <a:solidFill>
                  <a:schemeClr val="bg1"/>
                </a:solidFill>
                <a:latin typeface="Calibri" panose="020F0502020204030204" pitchFamily="34" charset="0"/>
                <a:cs typeface="Calibri" panose="020F0502020204030204" pitchFamily="34" charset="0"/>
              </a:rPr>
              <a:t>Determine land use plan conformance</a:t>
            </a:r>
            <a:r>
              <a:rPr lang="en-US" sz="3200" b="1" dirty="0" smtClean="0">
                <a:solidFill>
                  <a:schemeClr val="bg1"/>
                </a:solidFill>
                <a:latin typeface="Calibri" panose="020F0502020204030204" pitchFamily="34" charset="0"/>
                <a:cs typeface="Calibri" panose="020F0502020204030204" pitchFamily="34" charset="0"/>
              </a:rPr>
              <a:t>.</a:t>
            </a:r>
          </a:p>
          <a:p>
            <a:endParaRPr lang="en-US" sz="3200" b="1" dirty="0">
              <a:solidFill>
                <a:schemeClr val="bg1"/>
              </a:solidFill>
              <a:latin typeface="Calibri" panose="020F0502020204030204" pitchFamily="34" charset="0"/>
              <a:cs typeface="Calibri" panose="020F0502020204030204" pitchFamily="34" charset="0"/>
            </a:endParaRPr>
          </a:p>
          <a:p>
            <a:r>
              <a:rPr lang="en-US" sz="3200" b="1" dirty="0">
                <a:solidFill>
                  <a:schemeClr val="bg1"/>
                </a:solidFill>
                <a:latin typeface="Calibri" panose="020F0502020204030204" pitchFamily="34" charset="0"/>
                <a:cs typeface="Calibri" panose="020F0502020204030204" pitchFamily="34" charset="0"/>
              </a:rPr>
              <a:t>Determine if a </a:t>
            </a:r>
            <a:r>
              <a:rPr lang="en-US" sz="3200" b="1" dirty="0" smtClean="0">
                <a:solidFill>
                  <a:schemeClr val="bg1"/>
                </a:solidFill>
                <a:latin typeface="Calibri" panose="020F0502020204030204" pitchFamily="34" charset="0"/>
                <a:cs typeface="Calibri" panose="020F0502020204030204" pitchFamily="34" charset="0"/>
              </a:rPr>
              <a:t>SRP </a:t>
            </a:r>
            <a:r>
              <a:rPr lang="en-US" sz="3200" b="1" dirty="0">
                <a:solidFill>
                  <a:schemeClr val="bg1"/>
                </a:solidFill>
                <a:latin typeface="Calibri" panose="020F0502020204030204" pitchFamily="34" charset="0"/>
                <a:cs typeface="Calibri" panose="020F0502020204030204" pitchFamily="34" charset="0"/>
              </a:rPr>
              <a:t>is required.</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Is the activity commercial in nature?</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Is the activity competitive?</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Is a vending permit necessary and appropriate?</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Is an organized group permit required?</a:t>
            </a:r>
          </a:p>
        </p:txBody>
      </p:sp>
    </p:spTree>
    <p:extLst>
      <p:ext uri="{BB962C8B-B14F-4D97-AF65-F5344CB8AC3E}">
        <p14:creationId xmlns:p14="http://schemas.microsoft.com/office/powerpoint/2010/main" val="4073533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 name="Rounded Rectangle 4"/>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p:cNvSpPr>
            <a:spLocks noGrp="1" noChangeArrowheads="1"/>
          </p:cNvSpPr>
          <p:nvPr>
            <p:ph type="title"/>
          </p:nvPr>
        </p:nvSpPr>
        <p:spPr>
          <a:xfrm>
            <a:off x="457200" y="1143000"/>
            <a:ext cx="8229600" cy="1143000"/>
          </a:xfrm>
        </p:spPr>
        <p:txBody>
          <a:bodyPr/>
          <a:lstStyle/>
          <a:p>
            <a:pPr algn="l" eaLnBrk="1" hangingPunct="1">
              <a:defRPr/>
            </a:pPr>
            <a:r>
              <a:rPr lang="en-US" b="1" u="sng" dirty="0" smtClean="0">
                <a:solidFill>
                  <a:schemeClr val="accent1"/>
                </a:solidFill>
                <a:effectLst>
                  <a:outerShdw blurRad="38100" dist="38100" dir="2700000" algn="tl">
                    <a:srgbClr val="000000"/>
                  </a:outerShdw>
                </a:effectLst>
              </a:rPr>
              <a:t>Why </a:t>
            </a:r>
            <a:r>
              <a:rPr lang="en-US" b="1" u="sng" dirty="0" smtClean="0">
                <a:solidFill>
                  <a:schemeClr val="accent1"/>
                </a:solidFill>
                <a:effectLst>
                  <a:outerShdw blurRad="38100" dist="38100" dir="2700000" algn="tl">
                    <a:srgbClr val="000000"/>
                  </a:outerShdw>
                </a:effectLst>
              </a:rPr>
              <a:t>Form Partnerships</a:t>
            </a:r>
            <a:r>
              <a:rPr lang="en-US" b="1" u="sng" dirty="0" smtClean="0">
                <a:solidFill>
                  <a:schemeClr val="accent1"/>
                </a:solidFill>
                <a:effectLst>
                  <a:outerShdw blurRad="38100" dist="38100" dir="2700000" algn="tl">
                    <a:srgbClr val="000000"/>
                  </a:outerShdw>
                </a:effectLst>
              </a:rPr>
              <a:t>?</a:t>
            </a:r>
            <a:endParaRPr lang="en-US" b="1" u="sng" dirty="0" smtClean="0">
              <a:solidFill>
                <a:schemeClr val="accent1"/>
              </a:solidFill>
              <a:effectLst>
                <a:outerShdw blurRad="38100" dist="38100" dir="2700000" algn="tl">
                  <a:srgbClr val="000000"/>
                </a:outerShdw>
              </a:effectLst>
            </a:endParaRPr>
          </a:p>
        </p:txBody>
      </p:sp>
      <p:sp>
        <p:nvSpPr>
          <p:cNvPr id="2" name="TextBox 1"/>
          <p:cNvSpPr txBox="1"/>
          <p:nvPr/>
        </p:nvSpPr>
        <p:spPr>
          <a:xfrm>
            <a:off x="685800" y="2468881"/>
            <a:ext cx="797051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Budget cuts have drastically cut funding. New projects and maintenance have been dropped or cut back.</a:t>
            </a:r>
          </a:p>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Partnerships  can bring much needed labor, and in some cases dollars to bridge this gap. </a:t>
            </a:r>
          </a:p>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Without partnerships, land resources degrade and many recreation activities could be lost or severely cut back.</a:t>
            </a:r>
          </a:p>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Partnerships help build bonds and friendships  where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“us versus them” may have existed before.</a:t>
            </a:r>
          </a:p>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Gives a better sense of ownership and pride in recreation.</a:t>
            </a:r>
            <a:endParaRPr lang="en-US" sz="2400" dirty="0" smtClean="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8526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8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 name="Rounded Rectangle 9"/>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p:cNvSpPr>
            <a:spLocks noGrp="1"/>
          </p:cNvSpPr>
          <p:nvPr>
            <p:ph type="title"/>
          </p:nvPr>
        </p:nvSpPr>
        <p:spPr>
          <a:xfrm>
            <a:off x="-76200" y="977900"/>
            <a:ext cx="9372600" cy="1155700"/>
          </a:xfrm>
        </p:spPr>
        <p:txBody>
          <a:bodyPr/>
          <a:lstStyle/>
          <a:p>
            <a:pPr eaLnBrk="1" hangingPunct="1"/>
            <a:r>
              <a:rPr lang="en-US" altLang="en-US" b="1" u="sng" dirty="0" smtClean="0">
                <a:solidFill>
                  <a:schemeClr val="accent1"/>
                </a:solidFill>
              </a:rPr>
              <a:t>BLM Partnership </a:t>
            </a:r>
            <a:r>
              <a:rPr lang="en-US" altLang="en-US" b="1" u="sng" dirty="0">
                <a:solidFill>
                  <a:schemeClr val="accent1"/>
                </a:solidFill>
              </a:rPr>
              <a:t>&amp;</a:t>
            </a:r>
            <a:r>
              <a:rPr lang="en-US" altLang="en-US" b="1" u="sng" dirty="0" smtClean="0">
                <a:solidFill>
                  <a:schemeClr val="accent1"/>
                </a:solidFill>
              </a:rPr>
              <a:t> Volunteer </a:t>
            </a:r>
            <a:r>
              <a:rPr lang="en-US" altLang="en-US" b="1" u="sng" dirty="0" smtClean="0">
                <a:solidFill>
                  <a:schemeClr val="accent1"/>
                </a:solidFill>
              </a:rPr>
              <a:t>Projects</a:t>
            </a:r>
          </a:p>
        </p:txBody>
      </p:sp>
      <p:pic>
        <p:nvPicPr>
          <p:cNvPr id="10243"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2284412"/>
            <a:ext cx="3581400" cy="2686050"/>
          </a:xfrm>
        </p:spPr>
      </p:pic>
      <p:sp>
        <p:nvSpPr>
          <p:cNvPr id="8196" name="Content Placeholder 3"/>
          <p:cNvSpPr>
            <a:spLocks noGrp="1"/>
          </p:cNvSpPr>
          <p:nvPr>
            <p:ph sz="half" idx="2"/>
          </p:nvPr>
        </p:nvSpPr>
        <p:spPr>
          <a:xfrm>
            <a:off x="3886199" y="2495549"/>
            <a:ext cx="5209159" cy="1714499"/>
          </a:xfrm>
        </p:spPr>
        <p:txBody>
          <a:bodyPr/>
          <a:lstStyle/>
          <a:p>
            <a:pPr marL="0" indent="0" eaLnBrk="1" hangingPunct="1">
              <a:buFont typeface="Wingdings" panose="05000000000000000000" pitchFamily="2" charset="2"/>
              <a:buNone/>
              <a:defRPr/>
            </a:pPr>
            <a:r>
              <a:rPr lang="en-US" sz="2000" dirty="0" smtClean="0">
                <a:solidFill>
                  <a:schemeClr val="bg1">
                    <a:lumMod val="95000"/>
                  </a:schemeClr>
                </a:solidFill>
              </a:rPr>
              <a:t>Private </a:t>
            </a:r>
            <a:r>
              <a:rPr lang="en-US" sz="2000" dirty="0" smtClean="0">
                <a:solidFill>
                  <a:schemeClr val="bg1">
                    <a:lumMod val="95000"/>
                  </a:schemeClr>
                </a:solidFill>
              </a:rPr>
              <a:t>property </a:t>
            </a:r>
            <a:r>
              <a:rPr lang="en-US" sz="2000" dirty="0" smtClean="0">
                <a:solidFill>
                  <a:schemeClr val="bg1">
                    <a:lumMod val="95000"/>
                  </a:schemeClr>
                </a:solidFill>
              </a:rPr>
              <a:t>access for </a:t>
            </a:r>
            <a:r>
              <a:rPr lang="en-US" sz="2000" dirty="0" smtClean="0">
                <a:solidFill>
                  <a:schemeClr val="bg1">
                    <a:lumMod val="95000"/>
                  </a:schemeClr>
                </a:solidFill>
              </a:rPr>
              <a:t>OHV/multi-use </a:t>
            </a:r>
            <a:r>
              <a:rPr lang="en-US" sz="2000" dirty="0" smtClean="0">
                <a:solidFill>
                  <a:schemeClr val="bg1">
                    <a:lumMod val="95000"/>
                  </a:schemeClr>
                </a:solidFill>
              </a:rPr>
              <a:t>trail connection across private property.  OHV </a:t>
            </a:r>
            <a:r>
              <a:rPr lang="en-US" sz="2000" dirty="0" smtClean="0">
                <a:solidFill>
                  <a:schemeClr val="bg1">
                    <a:lumMod val="95000"/>
                  </a:schemeClr>
                </a:solidFill>
              </a:rPr>
              <a:t>group, BLM, and AZ Game </a:t>
            </a:r>
            <a:r>
              <a:rPr lang="en-US" sz="2000" dirty="0" smtClean="0">
                <a:solidFill>
                  <a:schemeClr val="bg1">
                    <a:lumMod val="95000"/>
                  </a:schemeClr>
                </a:solidFill>
              </a:rPr>
              <a:t>and </a:t>
            </a:r>
            <a:r>
              <a:rPr lang="en-US" sz="2000" dirty="0" smtClean="0">
                <a:solidFill>
                  <a:schemeClr val="bg1">
                    <a:lumMod val="95000"/>
                  </a:schemeClr>
                </a:solidFill>
              </a:rPr>
              <a:t>Fish </a:t>
            </a:r>
            <a:r>
              <a:rPr lang="en-US" sz="2000" dirty="0" smtClean="0">
                <a:solidFill>
                  <a:schemeClr val="bg1">
                    <a:lumMod val="95000"/>
                  </a:schemeClr>
                </a:solidFill>
              </a:rPr>
              <a:t>working together.</a:t>
            </a:r>
          </a:p>
          <a:p>
            <a:pPr marL="0" indent="0" eaLnBrk="1" hangingPunct="1">
              <a:buFont typeface="Wingdings" panose="05000000000000000000" pitchFamily="2" charset="2"/>
              <a:buNone/>
              <a:defRPr/>
            </a:pPr>
            <a:r>
              <a:rPr lang="en-US" sz="2000" b="1" dirty="0" smtClean="0">
                <a:solidFill>
                  <a:schemeClr val="bg1">
                    <a:lumMod val="95000"/>
                  </a:schemeClr>
                </a:solidFill>
              </a:rPr>
              <a:t>Solutions: Partnered with </a:t>
            </a:r>
            <a:r>
              <a:rPr lang="en-US" sz="2000" b="1" dirty="0" smtClean="0">
                <a:solidFill>
                  <a:schemeClr val="bg1">
                    <a:lumMod val="95000"/>
                  </a:schemeClr>
                </a:solidFill>
              </a:rPr>
              <a:t>Game </a:t>
            </a:r>
            <a:r>
              <a:rPr lang="en-US" sz="2000" b="1" dirty="0" smtClean="0">
                <a:solidFill>
                  <a:schemeClr val="bg1">
                    <a:lumMod val="95000"/>
                  </a:schemeClr>
                </a:solidFill>
              </a:rPr>
              <a:t>and </a:t>
            </a:r>
            <a:r>
              <a:rPr lang="en-US" sz="2000" b="1" dirty="0" smtClean="0">
                <a:solidFill>
                  <a:schemeClr val="bg1">
                    <a:lumMod val="95000"/>
                  </a:schemeClr>
                </a:solidFill>
              </a:rPr>
              <a:t>Fish </a:t>
            </a:r>
            <a:r>
              <a:rPr lang="en-US" sz="2000" b="1" dirty="0" smtClean="0">
                <a:solidFill>
                  <a:schemeClr val="bg1">
                    <a:lumMod val="95000"/>
                  </a:schemeClr>
                </a:solidFill>
              </a:rPr>
              <a:t>for access agreement not possible thru BLM </a:t>
            </a:r>
            <a:r>
              <a:rPr lang="en-US" sz="2000" b="1" dirty="0" smtClean="0">
                <a:solidFill>
                  <a:schemeClr val="bg1">
                    <a:lumMod val="95000"/>
                  </a:schemeClr>
                </a:solidFill>
              </a:rPr>
              <a:t>alone.</a:t>
            </a:r>
            <a:endParaRPr lang="en-US" sz="2000" b="1" dirty="0" smtClean="0">
              <a:solidFill>
                <a:schemeClr val="bg1">
                  <a:lumMod val="95000"/>
                </a:schemeClr>
              </a:solidFill>
            </a:endParaRPr>
          </a:p>
        </p:txBody>
      </p:sp>
      <p:sp>
        <p:nvSpPr>
          <p:cNvPr id="10245" name="TextBox 3"/>
          <p:cNvSpPr txBox="1">
            <a:spLocks noChangeArrowheads="1"/>
          </p:cNvSpPr>
          <p:nvPr/>
        </p:nvSpPr>
        <p:spPr bwMode="auto">
          <a:xfrm>
            <a:off x="609600" y="5561012"/>
            <a:ext cx="358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5000"/>
              <a:buFont typeface="Wingdings" panose="05000000000000000000" pitchFamily="2" charset="2"/>
              <a:buChar char="v"/>
              <a:defRPr sz="3200">
                <a:solidFill>
                  <a:schemeClr val="tx1"/>
                </a:solidFill>
                <a:latin typeface="Times New Roman" panose="02020603050405020304" pitchFamily="18" charset="0"/>
              </a:defRPr>
            </a:lvl1pPr>
            <a:lvl2pPr marL="742950" indent="-285750">
              <a:spcBef>
                <a:spcPct val="20000"/>
              </a:spcBef>
              <a:buSzPct val="75000"/>
              <a:buFont typeface="Wingdings" panose="05000000000000000000" pitchFamily="2" charset="2"/>
              <a:buChar char="v"/>
              <a:defRPr sz="2800">
                <a:solidFill>
                  <a:schemeClr val="tx1"/>
                </a:solidFill>
                <a:latin typeface="Times New Roman" panose="02020603050405020304" pitchFamily="18" charset="0"/>
              </a:defRPr>
            </a:lvl2pPr>
            <a:lvl3pPr marL="1143000" indent="-228600">
              <a:spcBef>
                <a:spcPct val="20000"/>
              </a:spcBef>
              <a:buSzPct val="75000"/>
              <a:buFont typeface="Wingdings" panose="05000000000000000000" pitchFamily="2" charset="2"/>
              <a:buChar char="v"/>
              <a:defRPr sz="2400">
                <a:solidFill>
                  <a:schemeClr val="tx1"/>
                </a:solidFill>
                <a:latin typeface="Times New Roman" panose="02020603050405020304" pitchFamily="18" charset="0"/>
              </a:defRPr>
            </a:lvl3pPr>
            <a:lvl4pPr marL="1600200" indent="-228600">
              <a:spcBef>
                <a:spcPct val="20000"/>
              </a:spcBef>
              <a:buSzPct val="75000"/>
              <a:buFont typeface="Wingdings" panose="05000000000000000000" pitchFamily="2" charset="2"/>
              <a:buChar char="v"/>
              <a:defRPr sz="2000">
                <a:solidFill>
                  <a:schemeClr val="tx1"/>
                </a:solidFill>
                <a:latin typeface="Times New Roman" panose="02020603050405020304" pitchFamily="18" charset="0"/>
              </a:defRPr>
            </a:lvl4pPr>
            <a:lvl5pPr marL="2057400" indent="-228600">
              <a:spcBef>
                <a:spcPct val="20000"/>
              </a:spcBef>
              <a:buSzPct val="75000"/>
              <a:buFont typeface="Wingdings" panose="05000000000000000000" pitchFamily="2" charset="2"/>
              <a:buChar char="v"/>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9pPr>
          </a:lstStyle>
          <a:p>
            <a:pPr eaLnBrk="1" hangingPunct="1">
              <a:spcBef>
                <a:spcPct val="0"/>
              </a:spcBef>
              <a:buSzTx/>
              <a:buFontTx/>
              <a:buNone/>
            </a:pPr>
            <a:r>
              <a:rPr lang="en-US" altLang="en-US" sz="2000" dirty="0">
                <a:solidFill>
                  <a:schemeClr val="tx2"/>
                </a:solidFill>
                <a:latin typeface="Calibri" panose="020F0502020204030204" pitchFamily="34" charset="0"/>
                <a:cs typeface="Calibri" panose="020F0502020204030204" pitchFamily="34" charset="0"/>
              </a:rPr>
              <a:t>Trail maintenance and rehab project with SCA </a:t>
            </a:r>
          </a:p>
        </p:txBody>
      </p:sp>
      <p:pic>
        <p:nvPicPr>
          <p:cNvPr id="1024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341812"/>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721225"/>
            <a:ext cx="22383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524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8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 name="Picture 8"/>
          <p:cNvPicPr>
            <a:picLocks noChangeAspect="1"/>
          </p:cNvPicPr>
          <p:nvPr/>
        </p:nvPicPr>
        <p:blipFill>
          <a:blip r:embed="rId4"/>
          <a:stretch>
            <a:fillRect/>
          </a:stretch>
        </p:blipFill>
        <p:spPr>
          <a:xfrm>
            <a:off x="3802295" y="-493793"/>
            <a:ext cx="5875105" cy="7512965"/>
          </a:xfrm>
          <a:prstGeom prst="rect">
            <a:avLst/>
          </a:prstGeom>
        </p:spPr>
      </p:pic>
      <p:pic>
        <p:nvPicPr>
          <p:cNvPr id="10" name="Picture 2" descr="http://www.blm.gov/az/st/en.-WidePar-000110-Image.WideParimage.2.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94" y="1202115"/>
            <a:ext cx="3333750" cy="3505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2000" y="4831140"/>
            <a:ext cx="2964095" cy="1569660"/>
          </a:xfrm>
          <a:prstGeom prst="rect">
            <a:avLst/>
          </a:prstGeom>
          <a:noFill/>
        </p:spPr>
        <p:txBody>
          <a:bodyPr wrap="square" rtlCol="0">
            <a:spAutoFit/>
          </a:bodyPr>
          <a:lstStyle/>
          <a:p>
            <a:r>
              <a:rPr lang="en-US" sz="1600" i="1" dirty="0">
                <a:solidFill>
                  <a:schemeClr val="bg1"/>
                </a:solidFill>
              </a:rPr>
              <a:t>BLM Arizona administers 12.2 million surface acres of public lands, and another 17.5 million subsurface acres within the </a:t>
            </a:r>
            <a:r>
              <a:rPr lang="en-US" sz="1600" i="1" dirty="0" smtClean="0">
                <a:solidFill>
                  <a:schemeClr val="bg1"/>
                </a:solidFill>
              </a:rPr>
              <a:t>state, providing a </a:t>
            </a:r>
            <a:r>
              <a:rPr lang="en-US" sz="1600" b="1" i="1" dirty="0" smtClean="0">
                <a:solidFill>
                  <a:srgbClr val="FFFF00"/>
                </a:solidFill>
              </a:rPr>
              <a:t>$432 million </a:t>
            </a:r>
            <a:r>
              <a:rPr lang="en-US" sz="1600" i="1" dirty="0" smtClean="0">
                <a:solidFill>
                  <a:schemeClr val="bg1"/>
                </a:solidFill>
              </a:rPr>
              <a:t>in</a:t>
            </a:r>
            <a:r>
              <a:rPr lang="en-US" sz="1600" dirty="0">
                <a:solidFill>
                  <a:schemeClr val="bg1"/>
                </a:solidFill>
              </a:rPr>
              <a:t> </a:t>
            </a:r>
            <a:r>
              <a:rPr lang="en-US" sz="1600" i="1" dirty="0" smtClean="0">
                <a:solidFill>
                  <a:schemeClr val="bg1"/>
                </a:solidFill>
              </a:rPr>
              <a:t>economic output. </a:t>
            </a:r>
            <a:endParaRPr lang="en-US" sz="1600" dirty="0">
              <a:solidFill>
                <a:schemeClr val="bg1"/>
              </a:solidFill>
            </a:endParaRPr>
          </a:p>
        </p:txBody>
      </p:sp>
    </p:spTree>
    <p:extLst>
      <p:ext uri="{BB962C8B-B14F-4D97-AF65-F5344CB8AC3E}">
        <p14:creationId xmlns:p14="http://schemas.microsoft.com/office/powerpoint/2010/main" val="1609601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 name="Rounded Rectangle 8"/>
          <p:cNvSpPr/>
          <p:nvPr/>
        </p:nvSpPr>
        <p:spPr>
          <a:xfrm>
            <a:off x="124841" y="1066800"/>
            <a:ext cx="8866759" cy="6172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304800" y="838200"/>
            <a:ext cx="8229600" cy="1143000"/>
          </a:xfrm>
        </p:spPr>
        <p:txBody>
          <a:bodyPr/>
          <a:lstStyle/>
          <a:p>
            <a:pPr algn="l" eaLnBrk="1" hangingPunct="1"/>
            <a:r>
              <a:rPr lang="en-US" altLang="en-US" b="1" u="sng" dirty="0" smtClean="0">
                <a:solidFill>
                  <a:schemeClr val="accent1"/>
                </a:solidFill>
              </a:rPr>
              <a:t>BLM Partnership Projects</a:t>
            </a:r>
            <a:endParaRPr lang="en-US" altLang="en-US" b="1" dirty="0" smtClean="0">
              <a:solidFill>
                <a:schemeClr val="accent1"/>
              </a:solidFill>
            </a:endParaRPr>
          </a:p>
        </p:txBody>
      </p:sp>
      <p:pic>
        <p:nvPicPr>
          <p:cNvPr id="11267"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62000" y="2141537"/>
            <a:ext cx="2868613" cy="2152650"/>
          </a:xfrm>
        </p:spPr>
      </p:pic>
      <p:pic>
        <p:nvPicPr>
          <p:cNvPr id="11268"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10100" y="3208337"/>
            <a:ext cx="3325813" cy="2495550"/>
          </a:xfrm>
        </p:spPr>
      </p:pic>
      <p:pic>
        <p:nvPicPr>
          <p:cNvPr id="1126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2122487"/>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8"/>
          <p:cNvSpPr txBox="1">
            <a:spLocks noChangeArrowheads="1"/>
          </p:cNvSpPr>
          <p:nvPr/>
        </p:nvSpPr>
        <p:spPr bwMode="auto">
          <a:xfrm>
            <a:off x="304800" y="4637087"/>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5000"/>
              <a:buFont typeface="Wingdings" panose="05000000000000000000" pitchFamily="2" charset="2"/>
              <a:buChar char="v"/>
              <a:defRPr sz="3200">
                <a:solidFill>
                  <a:schemeClr val="tx1"/>
                </a:solidFill>
                <a:latin typeface="Times New Roman" panose="02020603050405020304" pitchFamily="18" charset="0"/>
              </a:defRPr>
            </a:lvl1pPr>
            <a:lvl2pPr marL="742950" indent="-285750">
              <a:spcBef>
                <a:spcPct val="20000"/>
              </a:spcBef>
              <a:buSzPct val="75000"/>
              <a:buFont typeface="Wingdings" panose="05000000000000000000" pitchFamily="2" charset="2"/>
              <a:buChar char="v"/>
              <a:defRPr sz="2800">
                <a:solidFill>
                  <a:schemeClr val="tx1"/>
                </a:solidFill>
                <a:latin typeface="Times New Roman" panose="02020603050405020304" pitchFamily="18" charset="0"/>
              </a:defRPr>
            </a:lvl2pPr>
            <a:lvl3pPr marL="1143000" indent="-228600">
              <a:spcBef>
                <a:spcPct val="20000"/>
              </a:spcBef>
              <a:buSzPct val="75000"/>
              <a:buFont typeface="Wingdings" panose="05000000000000000000" pitchFamily="2" charset="2"/>
              <a:buChar char="v"/>
              <a:defRPr sz="2400">
                <a:solidFill>
                  <a:schemeClr val="tx1"/>
                </a:solidFill>
                <a:latin typeface="Times New Roman" panose="02020603050405020304" pitchFamily="18" charset="0"/>
              </a:defRPr>
            </a:lvl3pPr>
            <a:lvl4pPr marL="1600200" indent="-228600">
              <a:spcBef>
                <a:spcPct val="20000"/>
              </a:spcBef>
              <a:buSzPct val="75000"/>
              <a:buFont typeface="Wingdings" panose="05000000000000000000" pitchFamily="2" charset="2"/>
              <a:buChar char="v"/>
              <a:defRPr sz="2000">
                <a:solidFill>
                  <a:schemeClr val="tx1"/>
                </a:solidFill>
                <a:latin typeface="Times New Roman" panose="02020603050405020304" pitchFamily="18" charset="0"/>
              </a:defRPr>
            </a:lvl4pPr>
            <a:lvl5pPr marL="2057400" indent="-228600">
              <a:spcBef>
                <a:spcPct val="20000"/>
              </a:spcBef>
              <a:buSzPct val="75000"/>
              <a:buFont typeface="Wingdings" panose="05000000000000000000" pitchFamily="2" charset="2"/>
              <a:buChar char="v"/>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9pPr>
          </a:lstStyle>
          <a:p>
            <a:pPr eaLnBrk="1" hangingPunct="1">
              <a:spcBef>
                <a:spcPct val="0"/>
              </a:spcBef>
              <a:buSzTx/>
              <a:buFontTx/>
              <a:buNone/>
            </a:pPr>
            <a:r>
              <a:rPr lang="en-US" altLang="en-US" sz="1800" dirty="0">
                <a:solidFill>
                  <a:schemeClr val="bg1"/>
                </a:solidFill>
                <a:latin typeface="Calibri" panose="020F0502020204030204" pitchFamily="34" charset="0"/>
                <a:cs typeface="Calibri" panose="020F0502020204030204" pitchFamily="34" charset="0"/>
              </a:rPr>
              <a:t>New trail construction to replace CLOSED River bottom route. Bronco Club volunteers and AZOHVC trail project.</a:t>
            </a:r>
          </a:p>
          <a:p>
            <a:pPr eaLnBrk="1" hangingPunct="1">
              <a:spcBef>
                <a:spcPct val="0"/>
              </a:spcBef>
              <a:buSzTx/>
              <a:buFontTx/>
              <a:buNone/>
            </a:pPr>
            <a:r>
              <a:rPr lang="en-US" altLang="en-US" sz="1800" dirty="0" smtClean="0">
                <a:solidFill>
                  <a:schemeClr val="bg1"/>
                </a:solidFill>
                <a:latin typeface="Calibri" panose="020F0502020204030204" pitchFamily="34" charset="0"/>
                <a:cs typeface="Calibri" panose="020F0502020204030204" pitchFamily="34" charset="0"/>
              </a:rPr>
              <a:t>OHV </a:t>
            </a:r>
            <a:r>
              <a:rPr lang="en-US" altLang="en-US" sz="1800" dirty="0">
                <a:solidFill>
                  <a:schemeClr val="bg1"/>
                </a:solidFill>
                <a:latin typeface="Calibri" panose="020F0502020204030204" pitchFamily="34" charset="0"/>
                <a:cs typeface="Calibri" panose="020F0502020204030204" pitchFamily="34" charset="0"/>
              </a:rPr>
              <a:t>Decal Grant Fund</a:t>
            </a:r>
          </a:p>
        </p:txBody>
      </p:sp>
      <p:sp>
        <p:nvSpPr>
          <p:cNvPr id="2" name="TextBox 1"/>
          <p:cNvSpPr txBox="1"/>
          <p:nvPr/>
        </p:nvSpPr>
        <p:spPr>
          <a:xfrm>
            <a:off x="190500" y="5842000"/>
            <a:ext cx="8610600" cy="1016000"/>
          </a:xfrm>
          <a:prstGeom prst="rect">
            <a:avLst/>
          </a:prstGeom>
          <a:noFill/>
        </p:spPr>
        <p:txBody>
          <a:bodyPr>
            <a:spAutoFit/>
          </a:bodyPr>
          <a:lstStyle/>
          <a:p>
            <a:pPr eaLnBrk="1" hangingPunct="1">
              <a:defRPr/>
            </a:pPr>
            <a:r>
              <a:rPr lang="en-US" sz="2000" b="1" dirty="0">
                <a:solidFill>
                  <a:schemeClr val="bg1"/>
                </a:solidFill>
                <a:latin typeface="Calibri" panose="020F0502020204030204" pitchFamily="34" charset="0"/>
                <a:cs typeface="Calibri" panose="020F0502020204030204" pitchFamily="34" charset="0"/>
              </a:rPr>
              <a:t>Solutions: BLM  travel plan closed river corridor, </a:t>
            </a:r>
            <a:r>
              <a:rPr lang="en-US" sz="2000" b="1" dirty="0" smtClean="0">
                <a:solidFill>
                  <a:schemeClr val="bg1"/>
                </a:solidFill>
                <a:latin typeface="Calibri" panose="020F0502020204030204" pitchFamily="34" charset="0"/>
                <a:cs typeface="Calibri" panose="020F0502020204030204" pitchFamily="34" charset="0"/>
              </a:rPr>
              <a:t>work </a:t>
            </a:r>
            <a:r>
              <a:rPr lang="en-US" sz="2000" b="1" dirty="0">
                <a:solidFill>
                  <a:schemeClr val="bg1"/>
                </a:solidFill>
                <a:latin typeface="Calibri" panose="020F0502020204030204" pitchFamily="34" charset="0"/>
                <a:cs typeface="Calibri" panose="020F0502020204030204" pitchFamily="34" charset="0"/>
              </a:rPr>
              <a:t>on new BLM bypass trail gave alternative to loss and group took ownership in their work on new trail.  </a:t>
            </a:r>
            <a:r>
              <a:rPr lang="en-US" sz="2000" b="1" dirty="0">
                <a:solidFill>
                  <a:schemeClr val="bg1"/>
                </a:solidFill>
                <a:latin typeface="Calibri" panose="020F0502020204030204" pitchFamily="34" charset="0"/>
                <a:cs typeface="Calibri" panose="020F0502020204030204" pitchFamily="34" charset="0"/>
              </a:rPr>
              <a:t>Adopt a trail program.</a:t>
            </a:r>
          </a:p>
        </p:txBody>
      </p:sp>
    </p:spTree>
    <p:extLst>
      <p:ext uri="{BB962C8B-B14F-4D97-AF65-F5344CB8AC3E}">
        <p14:creationId xmlns:p14="http://schemas.microsoft.com/office/powerpoint/2010/main" val="1785738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8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 name="Rounded Rectangle 10"/>
          <p:cNvSpPr/>
          <p:nvPr/>
        </p:nvSpPr>
        <p:spPr>
          <a:xfrm>
            <a:off x="124841" y="914400"/>
            <a:ext cx="8866759" cy="6324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1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687" y="1981200"/>
            <a:ext cx="2692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687" y="4343400"/>
            <a:ext cx="2692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7087" y="2332038"/>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5"/>
          <p:cNvSpPr txBox="1">
            <a:spLocks noChangeArrowheads="1"/>
          </p:cNvSpPr>
          <p:nvPr/>
        </p:nvSpPr>
        <p:spPr bwMode="auto">
          <a:xfrm>
            <a:off x="304800" y="914400"/>
            <a:ext cx="88048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5000"/>
              <a:buFont typeface="Wingdings" panose="05000000000000000000" pitchFamily="2" charset="2"/>
              <a:buChar char="v"/>
              <a:defRPr sz="3200">
                <a:solidFill>
                  <a:schemeClr val="tx1"/>
                </a:solidFill>
                <a:latin typeface="Times New Roman" panose="02020603050405020304" pitchFamily="18" charset="0"/>
              </a:defRPr>
            </a:lvl1pPr>
            <a:lvl2pPr marL="742950" indent="-285750">
              <a:spcBef>
                <a:spcPct val="20000"/>
              </a:spcBef>
              <a:buSzPct val="75000"/>
              <a:buFont typeface="Wingdings" panose="05000000000000000000" pitchFamily="2" charset="2"/>
              <a:buChar char="v"/>
              <a:defRPr sz="2800">
                <a:solidFill>
                  <a:schemeClr val="tx1"/>
                </a:solidFill>
                <a:latin typeface="Times New Roman" panose="02020603050405020304" pitchFamily="18" charset="0"/>
              </a:defRPr>
            </a:lvl2pPr>
            <a:lvl3pPr marL="1143000" indent="-228600">
              <a:spcBef>
                <a:spcPct val="20000"/>
              </a:spcBef>
              <a:buSzPct val="75000"/>
              <a:buFont typeface="Wingdings" panose="05000000000000000000" pitchFamily="2" charset="2"/>
              <a:buChar char="v"/>
              <a:defRPr sz="2400">
                <a:solidFill>
                  <a:schemeClr val="tx1"/>
                </a:solidFill>
                <a:latin typeface="Times New Roman" panose="02020603050405020304" pitchFamily="18" charset="0"/>
              </a:defRPr>
            </a:lvl3pPr>
            <a:lvl4pPr marL="1600200" indent="-228600">
              <a:spcBef>
                <a:spcPct val="20000"/>
              </a:spcBef>
              <a:buSzPct val="75000"/>
              <a:buFont typeface="Wingdings" panose="05000000000000000000" pitchFamily="2" charset="2"/>
              <a:buChar char="v"/>
              <a:defRPr sz="2000">
                <a:solidFill>
                  <a:schemeClr val="tx1"/>
                </a:solidFill>
                <a:latin typeface="Times New Roman" panose="02020603050405020304" pitchFamily="18" charset="0"/>
              </a:defRPr>
            </a:lvl4pPr>
            <a:lvl5pPr marL="2057400" indent="-228600">
              <a:spcBef>
                <a:spcPct val="20000"/>
              </a:spcBef>
              <a:buSzPct val="75000"/>
              <a:buFont typeface="Wingdings" panose="05000000000000000000" pitchFamily="2" charset="2"/>
              <a:buChar char="v"/>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Wingdings" panose="05000000000000000000" pitchFamily="2" charset="2"/>
              <a:buChar char="v"/>
              <a:defRPr sz="2000">
                <a:solidFill>
                  <a:schemeClr val="tx1"/>
                </a:solidFill>
                <a:latin typeface="Times New Roman" panose="02020603050405020304" pitchFamily="18" charset="0"/>
              </a:defRPr>
            </a:lvl9pPr>
          </a:lstStyle>
          <a:p>
            <a:pPr eaLnBrk="1" hangingPunct="1">
              <a:spcBef>
                <a:spcPct val="0"/>
              </a:spcBef>
              <a:buSzTx/>
              <a:buFontTx/>
              <a:buNone/>
            </a:pPr>
            <a:r>
              <a:rPr lang="en-US" altLang="en-US" b="1" u="sng" dirty="0">
                <a:solidFill>
                  <a:schemeClr val="accent1"/>
                </a:solidFill>
                <a:latin typeface="Calibri" panose="020F0502020204030204" pitchFamily="34" charset="0"/>
                <a:cs typeface="Calibri" panose="020F0502020204030204" pitchFamily="34" charset="0"/>
              </a:rPr>
              <a:t>Agency </a:t>
            </a:r>
            <a:r>
              <a:rPr lang="en-US" altLang="en-US" b="1" u="sng" dirty="0" smtClean="0">
                <a:solidFill>
                  <a:schemeClr val="accent1"/>
                </a:solidFill>
                <a:latin typeface="Calibri" panose="020F0502020204030204" pitchFamily="34" charset="0"/>
                <a:cs typeface="Calibri" panose="020F0502020204030204" pitchFamily="34" charset="0"/>
              </a:rPr>
              <a:t>Management </a:t>
            </a:r>
            <a:r>
              <a:rPr lang="en-US" altLang="en-US" b="1" u="sng" dirty="0">
                <a:solidFill>
                  <a:schemeClr val="accent1"/>
                </a:solidFill>
                <a:latin typeface="Calibri" panose="020F0502020204030204" pitchFamily="34" charset="0"/>
                <a:cs typeface="Calibri" panose="020F0502020204030204" pitchFamily="34" charset="0"/>
              </a:rPr>
              <a:t>of </a:t>
            </a:r>
            <a:r>
              <a:rPr lang="en-US" altLang="en-US" b="1" u="sng" dirty="0" smtClean="0">
                <a:solidFill>
                  <a:schemeClr val="accent1"/>
                </a:solidFill>
                <a:latin typeface="Calibri" panose="020F0502020204030204" pitchFamily="34" charset="0"/>
                <a:cs typeface="Calibri" panose="020F0502020204030204" pitchFamily="34" charset="0"/>
              </a:rPr>
              <a:t>Recreation </a:t>
            </a:r>
            <a:r>
              <a:rPr lang="en-US" altLang="en-US" b="1" u="sng" dirty="0">
                <a:solidFill>
                  <a:schemeClr val="accent1"/>
                </a:solidFill>
                <a:latin typeface="Calibri" panose="020F0502020204030204" pitchFamily="34" charset="0"/>
                <a:cs typeface="Calibri" panose="020F0502020204030204" pitchFamily="34" charset="0"/>
              </a:rPr>
              <a:t>and R</a:t>
            </a:r>
            <a:r>
              <a:rPr lang="en-US" altLang="en-US" b="1" u="sng" dirty="0" smtClean="0">
                <a:solidFill>
                  <a:schemeClr val="accent1"/>
                </a:solidFill>
                <a:latin typeface="Calibri" panose="020F0502020204030204" pitchFamily="34" charset="0"/>
                <a:cs typeface="Calibri" panose="020F0502020204030204" pitchFamily="34" charset="0"/>
              </a:rPr>
              <a:t>esources</a:t>
            </a:r>
            <a:endParaRPr lang="en-US" altLang="en-US" b="1" u="sng" dirty="0">
              <a:solidFill>
                <a:schemeClr val="accent1"/>
              </a:solidFill>
              <a:latin typeface="Calibri" panose="020F0502020204030204" pitchFamily="34" charset="0"/>
              <a:cs typeface="Calibri" panose="020F0502020204030204" pitchFamily="34" charset="0"/>
            </a:endParaRPr>
          </a:p>
        </p:txBody>
      </p:sp>
      <p:pic>
        <p:nvPicPr>
          <p:cNvPr id="21511"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4298950"/>
            <a:ext cx="2566987"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57200" y="1504950"/>
            <a:ext cx="8458200" cy="400050"/>
          </a:xfrm>
          <a:prstGeom prst="rect">
            <a:avLst/>
          </a:prstGeom>
          <a:noFill/>
        </p:spPr>
        <p:txBody>
          <a:bodyPr>
            <a:spAutoFit/>
          </a:bodyPr>
          <a:lstStyle/>
          <a:p>
            <a:pPr eaLnBrk="1" hangingPunct="1">
              <a:defRPr/>
            </a:pPr>
            <a:r>
              <a:rPr lang="en-US" sz="2000" b="1" dirty="0">
                <a:solidFill>
                  <a:schemeClr val="bg1"/>
                </a:solidFill>
                <a:latin typeface="Calibri" panose="020F0502020204030204" pitchFamily="34" charset="0"/>
                <a:cs typeface="Calibri" panose="020F0502020204030204" pitchFamily="34" charset="0"/>
              </a:rPr>
              <a:t>BLM manages for all these uses and more…….HOW CAN YOU HELP?</a:t>
            </a:r>
          </a:p>
        </p:txBody>
      </p:sp>
      <p:sp>
        <p:nvSpPr>
          <p:cNvPr id="9" name="TextBox 8"/>
          <p:cNvSpPr txBox="1"/>
          <p:nvPr/>
        </p:nvSpPr>
        <p:spPr>
          <a:xfrm>
            <a:off x="152399" y="6381690"/>
            <a:ext cx="8964041" cy="400110"/>
          </a:xfrm>
          <a:prstGeom prst="rect">
            <a:avLst/>
          </a:prstGeom>
          <a:noFill/>
        </p:spPr>
        <p:txBody>
          <a:bodyPr wrap="square">
            <a:spAutoFit/>
          </a:bodyPr>
          <a:lstStyle/>
          <a:p>
            <a:pPr eaLnBrk="1" hangingPunct="1">
              <a:defRPr/>
            </a:pPr>
            <a:r>
              <a:rPr lang="en-US" sz="2000" b="1" dirty="0">
                <a:solidFill>
                  <a:schemeClr val="bg1"/>
                </a:solidFill>
                <a:latin typeface="Calibri" panose="020F0502020204030204" pitchFamily="34" charset="0"/>
                <a:cs typeface="Calibri" panose="020F0502020204030204" pitchFamily="34" charset="0"/>
              </a:rPr>
              <a:t>You </a:t>
            </a:r>
            <a:r>
              <a:rPr lang="en-US" sz="2000" b="1" dirty="0" smtClean="0">
                <a:solidFill>
                  <a:schemeClr val="bg1"/>
                </a:solidFill>
                <a:latin typeface="Calibri" panose="020F0502020204030204" pitchFamily="34" charset="0"/>
                <a:cs typeface="Calibri" panose="020F0502020204030204" pitchFamily="34" charset="0"/>
              </a:rPr>
              <a:t>can’t </a:t>
            </a:r>
            <a:r>
              <a:rPr lang="en-US" sz="2000" b="1" dirty="0">
                <a:solidFill>
                  <a:schemeClr val="bg1"/>
                </a:solidFill>
                <a:latin typeface="Calibri" panose="020F0502020204030204" pitchFamily="34" charset="0"/>
                <a:cs typeface="Calibri" panose="020F0502020204030204" pitchFamily="34" charset="0"/>
              </a:rPr>
              <a:t>have all things in all places, but you have to have a place for everything!</a:t>
            </a:r>
          </a:p>
        </p:txBody>
      </p:sp>
    </p:spTree>
    <p:extLst>
      <p:ext uri="{BB962C8B-B14F-4D97-AF65-F5344CB8AC3E}">
        <p14:creationId xmlns:p14="http://schemas.microsoft.com/office/powerpoint/2010/main" val="578036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1" name="Shape 91"/>
          <p:cNvPicPr preferRelativeResize="0"/>
          <p:nvPr/>
        </p:nvPicPr>
        <p:blipFill rotWithShape="1">
          <a:blip r:embed="rId4">
            <a:alphaModFix/>
          </a:blip>
          <a:srcRect b="88234"/>
          <a:stretch/>
        </p:blipFill>
        <p:spPr>
          <a:xfrm>
            <a:off x="0" y="0"/>
            <a:ext cx="9144000" cy="806824"/>
          </a:xfrm>
          <a:prstGeom prst="rect">
            <a:avLst/>
          </a:prstGeom>
          <a:noFill/>
          <a:ln>
            <a:noFill/>
          </a:ln>
        </p:spPr>
      </p:pic>
      <p:sp>
        <p:nvSpPr>
          <p:cNvPr id="9" name="Shape 129"/>
          <p:cNvSpPr txBox="1">
            <a:spLocks/>
          </p:cNvSpPr>
          <p:nvPr/>
        </p:nvSpPr>
        <p:spPr>
          <a:xfrm>
            <a:off x="-381000" y="1295400"/>
            <a:ext cx="9095098"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 sz="3600" b="1" u="sng" dirty="0" smtClean="0">
                <a:solidFill>
                  <a:schemeClr val="accent1"/>
                </a:solidFill>
              </a:rPr>
              <a:t>BLM Phoenix </a:t>
            </a:r>
            <a:r>
              <a:rPr lang="en" sz="3600" b="1" u="sng" dirty="0" smtClean="0">
                <a:solidFill>
                  <a:schemeClr val="accent1"/>
                </a:solidFill>
              </a:rPr>
              <a:t>District </a:t>
            </a:r>
            <a:r>
              <a:rPr lang="en" sz="3600" b="1" u="sng" dirty="0" smtClean="0">
                <a:solidFill>
                  <a:schemeClr val="accent1"/>
                </a:solidFill>
              </a:rPr>
              <a:t>Office – Contacts</a:t>
            </a:r>
            <a:endParaRPr lang="en" sz="3600" b="1" u="sng" dirty="0">
              <a:solidFill>
                <a:schemeClr val="accent1"/>
              </a:solidFill>
            </a:endParaRPr>
          </a:p>
        </p:txBody>
      </p:sp>
      <p:sp>
        <p:nvSpPr>
          <p:cNvPr id="12" name="Shape 130"/>
          <p:cNvSpPr txBox="1">
            <a:spLocks/>
          </p:cNvSpPr>
          <p:nvPr/>
        </p:nvSpPr>
        <p:spPr>
          <a:xfrm>
            <a:off x="838200" y="2313125"/>
            <a:ext cx="8520599" cy="370667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pPr algn="l">
              <a:spcBef>
                <a:spcPts val="0"/>
              </a:spcBef>
            </a:pPr>
            <a:r>
              <a:rPr lang="en-US" sz="2400" b="1" dirty="0" smtClean="0">
                <a:solidFill>
                  <a:schemeClr val="bg1"/>
                </a:solidFill>
              </a:rPr>
              <a:t>Leon </a:t>
            </a:r>
            <a:r>
              <a:rPr lang="en-US" sz="2400" b="1" dirty="0" smtClean="0">
                <a:solidFill>
                  <a:schemeClr val="bg1"/>
                </a:solidFill>
              </a:rPr>
              <a:t>Thomas</a:t>
            </a:r>
            <a:r>
              <a:rPr lang="en-US" sz="2400" dirty="0" smtClean="0">
                <a:solidFill>
                  <a:schemeClr val="bg1"/>
                </a:solidFill>
              </a:rPr>
              <a:t>, </a:t>
            </a:r>
            <a:r>
              <a:rPr lang="en-US" sz="2400" i="1" dirty="0" smtClean="0">
                <a:solidFill>
                  <a:schemeClr val="bg1"/>
                </a:solidFill>
              </a:rPr>
              <a:t>District Manager</a:t>
            </a:r>
          </a:p>
          <a:p>
            <a:pPr algn="l">
              <a:spcBef>
                <a:spcPts val="0"/>
              </a:spcBef>
            </a:pPr>
            <a:r>
              <a:rPr lang="en-US" sz="2400" dirty="0" smtClean="0">
                <a:solidFill>
                  <a:schemeClr val="bg1"/>
                </a:solidFill>
              </a:rPr>
              <a:t>Phoenix District Office</a:t>
            </a:r>
          </a:p>
          <a:p>
            <a:pPr algn="l">
              <a:spcBef>
                <a:spcPts val="0"/>
              </a:spcBef>
            </a:pPr>
            <a:r>
              <a:rPr lang="en-US" sz="2400" dirty="0" smtClean="0">
                <a:solidFill>
                  <a:schemeClr val="bg1"/>
                </a:solidFill>
              </a:rPr>
              <a:t>623-580-5600</a:t>
            </a:r>
          </a:p>
          <a:p>
            <a:pPr algn="l">
              <a:spcBef>
                <a:spcPts val="0"/>
              </a:spcBef>
            </a:pPr>
            <a:endParaRPr lang="en-US" sz="2400" dirty="0" smtClean="0">
              <a:solidFill>
                <a:schemeClr val="bg1"/>
              </a:solidFill>
            </a:endParaRPr>
          </a:p>
          <a:p>
            <a:pPr algn="l"/>
            <a:r>
              <a:rPr lang="en-US" sz="2400" b="1" dirty="0" smtClean="0">
                <a:solidFill>
                  <a:schemeClr val="bg1"/>
                </a:solidFill>
              </a:rPr>
              <a:t>Rem </a:t>
            </a:r>
            <a:r>
              <a:rPr lang="en-US" sz="2400" b="1" dirty="0" smtClean="0">
                <a:solidFill>
                  <a:schemeClr val="bg1"/>
                </a:solidFill>
              </a:rPr>
              <a:t>Hawes</a:t>
            </a:r>
            <a:r>
              <a:rPr lang="en-US" sz="2400" dirty="0" smtClean="0">
                <a:solidFill>
                  <a:schemeClr val="bg1"/>
                </a:solidFill>
              </a:rPr>
              <a:t>, </a:t>
            </a:r>
            <a:r>
              <a:rPr lang="en-US" sz="2400" i="1" dirty="0" smtClean="0">
                <a:solidFill>
                  <a:schemeClr val="bg1"/>
                </a:solidFill>
              </a:rPr>
              <a:t>Field Manager	</a:t>
            </a:r>
            <a:r>
              <a:rPr lang="en-US" sz="2400" b="1" dirty="0">
                <a:solidFill>
                  <a:schemeClr val="bg1"/>
                </a:solidFill>
              </a:rPr>
              <a:t>	</a:t>
            </a:r>
            <a:r>
              <a:rPr lang="en-US" sz="2400" b="1" dirty="0" smtClean="0">
                <a:solidFill>
                  <a:schemeClr val="bg1"/>
                </a:solidFill>
              </a:rPr>
              <a:t>Mariela </a:t>
            </a:r>
            <a:r>
              <a:rPr lang="en-US" sz="2400" b="1" dirty="0">
                <a:solidFill>
                  <a:schemeClr val="bg1"/>
                </a:solidFill>
              </a:rPr>
              <a:t>Castaneda</a:t>
            </a:r>
            <a:endParaRPr lang="en-US" sz="2400" b="1" i="1" dirty="0" smtClean="0">
              <a:solidFill>
                <a:schemeClr val="bg1"/>
              </a:solidFill>
            </a:endParaRPr>
          </a:p>
          <a:p>
            <a:pPr algn="l">
              <a:spcBef>
                <a:spcPts val="0"/>
              </a:spcBef>
            </a:pPr>
            <a:r>
              <a:rPr lang="en-US" sz="2400" dirty="0" err="1" smtClean="0">
                <a:solidFill>
                  <a:schemeClr val="bg1"/>
                </a:solidFill>
              </a:rPr>
              <a:t>Hassayampa</a:t>
            </a:r>
            <a:r>
              <a:rPr lang="en-US" sz="2400" dirty="0" smtClean="0">
                <a:solidFill>
                  <a:schemeClr val="bg1"/>
                </a:solidFill>
              </a:rPr>
              <a:t> Field Office		</a:t>
            </a:r>
            <a:r>
              <a:rPr lang="en-US" sz="2400" i="1" dirty="0" smtClean="0">
                <a:solidFill>
                  <a:schemeClr val="bg1"/>
                </a:solidFill>
              </a:rPr>
              <a:t>Public </a:t>
            </a:r>
            <a:r>
              <a:rPr lang="en-US" sz="2400" i="1" dirty="0">
                <a:solidFill>
                  <a:schemeClr val="bg1"/>
                </a:solidFill>
              </a:rPr>
              <a:t>Affairs</a:t>
            </a:r>
            <a:endParaRPr lang="en-US" sz="2400" i="1" dirty="0" smtClean="0">
              <a:solidFill>
                <a:schemeClr val="bg1"/>
              </a:solidFill>
            </a:endParaRPr>
          </a:p>
          <a:p>
            <a:pPr algn="l">
              <a:spcBef>
                <a:spcPts val="0"/>
              </a:spcBef>
            </a:pPr>
            <a:r>
              <a:rPr lang="en-US" sz="2400" dirty="0" smtClean="0">
                <a:solidFill>
                  <a:schemeClr val="bg1"/>
                </a:solidFill>
              </a:rPr>
              <a:t>Phoenix District 			</a:t>
            </a:r>
            <a:r>
              <a:rPr lang="en-US" sz="2400" dirty="0">
                <a:solidFill>
                  <a:schemeClr val="bg1"/>
                </a:solidFill>
              </a:rPr>
              <a:t>Phoenix District </a:t>
            </a:r>
            <a:r>
              <a:rPr lang="en-US" sz="2400" dirty="0" smtClean="0">
                <a:solidFill>
                  <a:schemeClr val="bg1"/>
                </a:solidFill>
              </a:rPr>
              <a:t>Office</a:t>
            </a:r>
          </a:p>
          <a:p>
            <a:pPr algn="l">
              <a:spcBef>
                <a:spcPts val="0"/>
              </a:spcBef>
            </a:pPr>
            <a:r>
              <a:rPr lang="en-US" sz="2400" dirty="0" smtClean="0">
                <a:solidFill>
                  <a:schemeClr val="bg1"/>
                </a:solidFill>
              </a:rPr>
              <a:t>623-580-5530 				623-580-5520</a:t>
            </a:r>
            <a:endParaRPr lang="en-US" sz="2400" dirty="0">
              <a:solidFill>
                <a:schemeClr val="bg1"/>
              </a:solidFill>
            </a:endParaRPr>
          </a:p>
        </p:txBody>
      </p:sp>
    </p:spTree>
    <p:extLst>
      <p:ext uri="{BB962C8B-B14F-4D97-AF65-F5344CB8AC3E}">
        <p14:creationId xmlns:p14="http://schemas.microsoft.com/office/powerpoint/2010/main" val="2353114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Shape 8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811" y="-3383"/>
            <a:ext cx="7395789" cy="6837675"/>
          </a:xfrm>
          <a:prstGeom prst="rect">
            <a:avLst/>
          </a:prstGeom>
        </p:spPr>
      </p:pic>
      <p:sp>
        <p:nvSpPr>
          <p:cNvPr id="6" name="Shape 66"/>
          <p:cNvSpPr txBox="1"/>
          <p:nvPr/>
        </p:nvSpPr>
        <p:spPr>
          <a:xfrm>
            <a:off x="152400" y="1223950"/>
            <a:ext cx="7391425" cy="60485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 sz="1500" b="1" u="sng" dirty="0" smtClean="0">
                <a:solidFill>
                  <a:srgbClr val="FFE599"/>
                </a:solidFill>
              </a:rPr>
              <a:t>BLM Phoenix District </a:t>
            </a:r>
          </a:p>
        </p:txBody>
      </p:sp>
    </p:spTree>
    <p:extLst>
      <p:ext uri="{BB962C8B-B14F-4D97-AF65-F5344CB8AC3E}">
        <p14:creationId xmlns:p14="http://schemas.microsoft.com/office/powerpoint/2010/main" val="53811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96"/>
          <p:cNvPicPr preferRelativeResize="0"/>
          <p:nvPr/>
        </p:nvPicPr>
        <p:blipFill rotWithShape="1">
          <a:blip r:embed="rId3">
            <a:alphaModFix/>
          </a:blip>
          <a:srcRect b="88234"/>
          <a:stretch/>
        </p:blipFill>
        <p:spPr>
          <a:xfrm>
            <a:off x="0" y="0"/>
            <a:ext cx="9144000" cy="806824"/>
          </a:xfrm>
          <a:prstGeom prst="rect">
            <a:avLst/>
          </a:prstGeom>
          <a:noFill/>
          <a:ln>
            <a:noFill/>
          </a:ln>
        </p:spPr>
      </p:pic>
      <p:pic>
        <p:nvPicPr>
          <p:cNvPr id="6" name="Picture 5"/>
          <p:cNvPicPr>
            <a:picLocks noChangeAspect="1"/>
          </p:cNvPicPr>
          <p:nvPr/>
        </p:nvPicPr>
        <p:blipFill>
          <a:blip r:embed="rId4"/>
          <a:stretch>
            <a:fillRect/>
          </a:stretch>
        </p:blipFill>
        <p:spPr>
          <a:xfrm>
            <a:off x="4864331" y="15000"/>
            <a:ext cx="4279669" cy="45105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50852"/>
            <a:ext cx="5562599" cy="3707472"/>
          </a:xfrm>
          <a:prstGeom prst="rect">
            <a:avLst/>
          </a:prstGeom>
        </p:spPr>
      </p:pic>
      <p:sp>
        <p:nvSpPr>
          <p:cNvPr id="8" name="TextBox 7"/>
          <p:cNvSpPr txBox="1"/>
          <p:nvPr/>
        </p:nvSpPr>
        <p:spPr>
          <a:xfrm>
            <a:off x="304800" y="813137"/>
            <a:ext cx="6705600" cy="1015663"/>
          </a:xfrm>
          <a:prstGeom prst="rect">
            <a:avLst/>
          </a:prstGeom>
          <a:noFill/>
        </p:spPr>
        <p:txBody>
          <a:bodyPr wrap="square" rtlCol="0">
            <a:spAutoFit/>
          </a:bodyPr>
          <a:lstStyle/>
          <a:p>
            <a:r>
              <a:rPr lang="en-US" sz="6000" b="1" dirty="0" smtClean="0">
                <a:solidFill>
                  <a:srgbClr val="002060"/>
                </a:solidFill>
                <a:effectLst>
                  <a:outerShdw blurRad="38100" dist="38100" dir="2700000" algn="tl">
                    <a:srgbClr val="000000">
                      <a:alpha val="43137"/>
                    </a:srgbClr>
                  </a:outerShdw>
                </a:effectLst>
                <a:latin typeface="AvantGarde" pitchFamily="34" charset="0"/>
                <a:cs typeface="FrankRuehl" panose="020E0503060101010101" pitchFamily="34" charset="-79"/>
              </a:rPr>
              <a:t>BALANCE POINT</a:t>
            </a:r>
            <a:r>
              <a:rPr lang="en-US" sz="6000" b="1" dirty="0" smtClean="0">
                <a:solidFill>
                  <a:srgbClr val="183B62"/>
                </a:solidFill>
                <a:effectLst>
                  <a:outerShdw blurRad="38100" dist="38100" dir="2700000" algn="tl">
                    <a:srgbClr val="000000">
                      <a:alpha val="43137"/>
                    </a:srgbClr>
                  </a:outerShdw>
                </a:effectLst>
                <a:latin typeface="Californian FB" panose="0207040306080B030204" pitchFamily="18" charset="0"/>
                <a:cs typeface="FrankRuehl" panose="020E0503060101010101" pitchFamily="34" charset="-79"/>
              </a:rPr>
              <a:t>:</a:t>
            </a:r>
            <a:endParaRPr lang="en-US" sz="6000" b="1" dirty="0">
              <a:solidFill>
                <a:srgbClr val="183B62"/>
              </a:solidFill>
              <a:effectLst>
                <a:outerShdw blurRad="38100" dist="38100" dir="2700000" algn="tl">
                  <a:srgbClr val="000000">
                    <a:alpha val="43137"/>
                  </a:srgbClr>
                </a:outerShdw>
              </a:effectLst>
              <a:latin typeface="Californian FB" panose="0207040306080B030204" pitchFamily="18" charset="0"/>
              <a:cs typeface="FrankRuehl" panose="020E0503060101010101" pitchFamily="34" charset="-79"/>
            </a:endParaRPr>
          </a:p>
        </p:txBody>
      </p:sp>
      <p:sp>
        <p:nvSpPr>
          <p:cNvPr id="9" name="TextBox 8"/>
          <p:cNvSpPr txBox="1"/>
          <p:nvPr/>
        </p:nvSpPr>
        <p:spPr>
          <a:xfrm>
            <a:off x="152400" y="1896070"/>
            <a:ext cx="4800600" cy="923330"/>
          </a:xfrm>
          <a:prstGeom prst="rect">
            <a:avLst/>
          </a:prstGeom>
          <a:noFill/>
        </p:spPr>
        <p:txBody>
          <a:bodyPr wrap="square" rtlCol="0">
            <a:spAutoFit/>
          </a:bodyPr>
          <a:lstStyle/>
          <a:p>
            <a:r>
              <a:rPr lang="en-US" sz="1800" dirty="0">
                <a:solidFill>
                  <a:schemeClr val="tx1"/>
                </a:solidFill>
                <a:latin typeface="Calibri" panose="020F0502020204030204" pitchFamily="34" charset="0"/>
                <a:cs typeface="Calibri" panose="020F0502020204030204" pitchFamily="34" charset="0"/>
              </a:rPr>
              <a:t>Managing the health, diversity, </a:t>
            </a:r>
            <a:r>
              <a:rPr lang="en-US" sz="1800" dirty="0" smtClean="0">
                <a:solidFill>
                  <a:schemeClr val="tx1"/>
                </a:solidFill>
                <a:latin typeface="Calibri" panose="020F0502020204030204" pitchFamily="34" charset="0"/>
                <a:cs typeface="Calibri" panose="020F0502020204030204" pitchFamily="34" charset="0"/>
              </a:rPr>
              <a:t>&amp; </a:t>
            </a:r>
            <a:r>
              <a:rPr lang="en-US" sz="1800" dirty="0">
                <a:solidFill>
                  <a:schemeClr val="tx1"/>
                </a:solidFill>
                <a:latin typeface="Calibri" panose="020F0502020204030204" pitchFamily="34" charset="0"/>
                <a:cs typeface="Calibri" panose="020F0502020204030204" pitchFamily="34" charset="0"/>
              </a:rPr>
              <a:t>productivity of America's public lands for the use </a:t>
            </a:r>
            <a:r>
              <a:rPr lang="en-US" sz="1800" dirty="0" smtClean="0">
                <a:solidFill>
                  <a:schemeClr val="tx1"/>
                </a:solidFill>
                <a:latin typeface="Calibri" panose="020F0502020204030204" pitchFamily="34" charset="0"/>
                <a:cs typeface="Calibri" panose="020F0502020204030204" pitchFamily="34" charset="0"/>
              </a:rPr>
              <a:t>&amp; </a:t>
            </a:r>
            <a:r>
              <a:rPr lang="en-US" sz="1800" dirty="0">
                <a:solidFill>
                  <a:schemeClr val="tx1"/>
                </a:solidFill>
                <a:latin typeface="Calibri" panose="020F0502020204030204" pitchFamily="34" charset="0"/>
                <a:cs typeface="Calibri" panose="020F0502020204030204" pitchFamily="34" charset="0"/>
              </a:rPr>
              <a:t>enjoyment of present </a:t>
            </a:r>
            <a:r>
              <a:rPr lang="en-US" sz="1800" dirty="0" smtClean="0">
                <a:solidFill>
                  <a:schemeClr val="tx1"/>
                </a:solidFill>
                <a:latin typeface="Calibri" panose="020F0502020204030204" pitchFamily="34" charset="0"/>
                <a:cs typeface="Calibri" panose="020F0502020204030204" pitchFamily="34" charset="0"/>
              </a:rPr>
              <a:t>&amp; </a:t>
            </a:r>
            <a:r>
              <a:rPr lang="en-US" sz="1800" dirty="0">
                <a:solidFill>
                  <a:schemeClr val="tx1"/>
                </a:solidFill>
                <a:latin typeface="Calibri" panose="020F0502020204030204" pitchFamily="34" charset="0"/>
                <a:cs typeface="Calibri" panose="020F0502020204030204" pitchFamily="34" charset="0"/>
              </a:rPr>
              <a:t>future generations</a:t>
            </a:r>
          </a:p>
        </p:txBody>
      </p:sp>
    </p:spTree>
    <p:extLst>
      <p:ext uri="{BB962C8B-B14F-4D97-AF65-F5344CB8AC3E}">
        <p14:creationId xmlns:p14="http://schemas.microsoft.com/office/powerpoint/2010/main" val="2542418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96"/>
          <p:cNvPicPr preferRelativeResize="0"/>
          <p:nvPr/>
        </p:nvPicPr>
        <p:blipFill rotWithShape="1">
          <a:blip r:embed="rId3">
            <a:alphaModFix/>
          </a:blip>
          <a:srcRect b="88234"/>
          <a:stretch/>
        </p:blipFill>
        <p:spPr>
          <a:xfrm>
            <a:off x="0" y="0"/>
            <a:ext cx="9144000" cy="806824"/>
          </a:xfrm>
          <a:prstGeom prst="rect">
            <a:avLst/>
          </a:prstGeom>
          <a:noFill/>
          <a:ln>
            <a:noFill/>
          </a:ln>
        </p:spPr>
      </p:pic>
      <p:pic>
        <p:nvPicPr>
          <p:cNvPr id="8" name="Shape 98"/>
          <p:cNvPicPr preferRelativeResize="0"/>
          <p:nvPr/>
        </p:nvPicPr>
        <p:blipFill rotWithShape="1">
          <a:blip r:embed="rId3">
            <a:alphaModFix/>
          </a:blip>
          <a:srcRect t="94392"/>
          <a:stretch/>
        </p:blipFill>
        <p:spPr>
          <a:xfrm>
            <a:off x="-18" y="6473369"/>
            <a:ext cx="9144000" cy="384628"/>
          </a:xfrm>
          <a:prstGeom prst="rect">
            <a:avLst/>
          </a:prstGeom>
          <a:noFill/>
          <a:ln>
            <a:noFill/>
          </a:ln>
        </p:spPr>
      </p:pic>
      <p:pic>
        <p:nvPicPr>
          <p:cNvPr id="4" name="Picture 2" descr="http://www.alaskacenters.gov/images/blm_09tri_color266x227_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3010" y="1724024"/>
            <a:ext cx="4230190" cy="3609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1015425"/>
            <a:ext cx="8229600" cy="584775"/>
          </a:xfrm>
          <a:prstGeom prst="rect">
            <a:avLst/>
          </a:prstGeom>
          <a:noFill/>
        </p:spPr>
        <p:txBody>
          <a:bodyPr wrap="square" rtlCol="0">
            <a:spAutoFit/>
          </a:bodyPr>
          <a:lstStyle/>
          <a:p>
            <a:r>
              <a:rPr lang="en-US" sz="1600" b="1" dirty="0" smtClean="0">
                <a:solidFill>
                  <a:srgbClr val="002060"/>
                </a:solidFill>
                <a:latin typeface="Calibri" panose="020F0502020204030204" pitchFamily="34" charset="0"/>
                <a:cs typeface="Calibri" panose="020F0502020204030204" pitchFamily="34" charset="0"/>
              </a:rPr>
              <a:t>The Bureau of Land Management was created in 1946, merging the Government Land Office (GLO) and the Grazing Service under one organization.  </a:t>
            </a:r>
            <a:endParaRPr lang="en-US" sz="1600" b="1" dirty="0">
              <a:solidFill>
                <a:srgbClr val="002060"/>
              </a:solidFill>
              <a:latin typeface="Calibri" panose="020F0502020204030204" pitchFamily="34" charset="0"/>
              <a:cs typeface="Calibri" panose="020F0502020204030204" pitchFamily="34" charset="0"/>
            </a:endParaRPr>
          </a:p>
        </p:txBody>
      </p:sp>
      <p:sp>
        <p:nvSpPr>
          <p:cNvPr id="6" name="TextBox 5"/>
          <p:cNvSpPr txBox="1"/>
          <p:nvPr/>
        </p:nvSpPr>
        <p:spPr>
          <a:xfrm>
            <a:off x="500742" y="5410200"/>
            <a:ext cx="8186058" cy="830997"/>
          </a:xfrm>
          <a:prstGeom prst="rect">
            <a:avLst/>
          </a:prstGeom>
          <a:noFill/>
        </p:spPr>
        <p:txBody>
          <a:bodyPr wrap="square" rtlCol="0">
            <a:spAutoFit/>
          </a:bodyPr>
          <a:lstStyle/>
          <a:p>
            <a:r>
              <a:rPr lang="en-US" sz="1600" b="1" dirty="0" smtClean="0">
                <a:solidFill>
                  <a:schemeClr val="tx1"/>
                </a:solidFill>
                <a:latin typeface="Calibri" panose="020F0502020204030204" pitchFamily="34" charset="0"/>
                <a:cs typeface="Calibri" panose="020F0502020204030204" pitchFamily="34" charset="0"/>
              </a:rPr>
              <a:t>The BLM and the laws governing our work have </a:t>
            </a:r>
            <a:r>
              <a:rPr lang="en-US" sz="1600" b="1" dirty="0">
                <a:solidFill>
                  <a:schemeClr val="tx1"/>
                </a:solidFill>
                <a:latin typeface="Calibri" panose="020F0502020204030204" pitchFamily="34" charset="0"/>
                <a:cs typeface="Calibri" panose="020F0502020204030204" pitchFamily="34" charset="0"/>
              </a:rPr>
              <a:t>evolved over the past 70 years. </a:t>
            </a:r>
            <a:r>
              <a:rPr lang="en-US" sz="1600" b="1" dirty="0" smtClean="0">
                <a:solidFill>
                  <a:schemeClr val="tx1"/>
                </a:solidFill>
                <a:latin typeface="Calibri" panose="020F0502020204030204" pitchFamily="34" charset="0"/>
                <a:cs typeface="Calibri" panose="020F0502020204030204" pitchFamily="34" charset="0"/>
              </a:rPr>
              <a:t>Today, our mission is to </a:t>
            </a:r>
            <a:r>
              <a:rPr lang="en-US" sz="1600" b="1" i="1" dirty="0" smtClean="0">
                <a:solidFill>
                  <a:srgbClr val="002060"/>
                </a:solidFill>
                <a:latin typeface="Calibri" panose="020F0502020204030204" pitchFamily="34" charset="0"/>
                <a:cs typeface="Calibri" panose="020F0502020204030204" pitchFamily="34" charset="0"/>
              </a:rPr>
              <a:t>sustain the health, diversity, and productivity of America’s public lands for the use and enjoyment of present and future generations.  </a:t>
            </a:r>
            <a:endParaRPr lang="en-US" sz="16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6835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
            <a:ext cx="9220199" cy="686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5731" y="228600"/>
            <a:ext cx="7696200" cy="646331"/>
          </a:xfrm>
          <a:prstGeom prst="rect">
            <a:avLst/>
          </a:prstGeom>
          <a:noFill/>
        </p:spPr>
        <p:txBody>
          <a:bodyPr wrap="square" rtlCol="0">
            <a:spAutoFit/>
          </a:bodyPr>
          <a:lstStyle/>
          <a:p>
            <a:r>
              <a:rPr lang="en-US" sz="1800" dirty="0" smtClean="0">
                <a:solidFill>
                  <a:schemeClr val="tx1"/>
                </a:solidFill>
                <a:latin typeface="Calibri" panose="020F0502020204030204" pitchFamily="34" charset="0"/>
                <a:cs typeface="Calibri" panose="020F0502020204030204" pitchFamily="34" charset="0"/>
              </a:rPr>
              <a:t>1960s-2000s:  Congress passed multiple laws regarding public land management that the BLM follows today:</a:t>
            </a:r>
            <a:endParaRPr lang="en-US" sz="1800" dirty="0">
              <a:solidFill>
                <a:schemeClr val="tx1"/>
              </a:solidFill>
              <a:latin typeface="Calibri" panose="020F0502020204030204" pitchFamily="34" charset="0"/>
              <a:cs typeface="Calibri" panose="020F0502020204030204" pitchFamily="34" charset="0"/>
            </a:endParaRPr>
          </a:p>
        </p:txBody>
      </p:sp>
      <p:sp>
        <p:nvSpPr>
          <p:cNvPr id="7" name="TextBox 6"/>
          <p:cNvSpPr txBox="1"/>
          <p:nvPr/>
        </p:nvSpPr>
        <p:spPr>
          <a:xfrm>
            <a:off x="1206731" y="1011146"/>
            <a:ext cx="6096000" cy="5632311"/>
          </a:xfrm>
          <a:prstGeom prst="rect">
            <a:avLst/>
          </a:prstGeom>
          <a:noFill/>
        </p:spPr>
        <p:txBody>
          <a:bodyPr wrap="square" rtlCol="0">
            <a:spAutoFit/>
          </a:bodyPr>
          <a:lstStyle/>
          <a:p>
            <a:r>
              <a:rPr lang="en-US" sz="2000" b="1" dirty="0" smtClean="0">
                <a:solidFill>
                  <a:schemeClr val="tx1"/>
                </a:solidFill>
                <a:latin typeface="Calibri" panose="020F0502020204030204" pitchFamily="34" charset="0"/>
                <a:cs typeface="Calibri" panose="020F0502020204030204" pitchFamily="34" charset="0"/>
              </a:rPr>
              <a:t>1964: Wilderness Act</a:t>
            </a:r>
          </a:p>
          <a:p>
            <a:endParaRPr lang="en-US" sz="2000" b="1" dirty="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1966: National Historic Preservation Act</a:t>
            </a:r>
          </a:p>
          <a:p>
            <a:endParaRPr lang="en-US" sz="2000" b="1" dirty="0" smtClean="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1968: Wild &amp; Scenic Rivers Act</a:t>
            </a:r>
          </a:p>
          <a:p>
            <a:endParaRPr lang="en-US" sz="2000" b="1" dirty="0" smtClean="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1968: National Trails System Act</a:t>
            </a:r>
          </a:p>
          <a:p>
            <a:endParaRPr lang="en-US" sz="2000" b="1" dirty="0" smtClean="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1970: National Environmental Policy Act</a:t>
            </a:r>
          </a:p>
          <a:p>
            <a:endParaRPr lang="en-US" sz="2000" b="1" dirty="0" smtClean="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1971: Wild &amp; Free Roaming Horse and Burro Act</a:t>
            </a:r>
          </a:p>
          <a:p>
            <a:endParaRPr lang="en-US" sz="2000" b="1" dirty="0" smtClean="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1973: Endangered Species Act</a:t>
            </a:r>
          </a:p>
          <a:p>
            <a:endParaRPr lang="en-US" sz="2000" b="1" dirty="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1976: Federal Land Policy &amp; Management Act – the BLM organic act </a:t>
            </a:r>
          </a:p>
          <a:p>
            <a:endParaRPr lang="en-US" sz="2000" b="1" dirty="0" smtClean="0">
              <a:solidFill>
                <a:schemeClr val="tx1"/>
              </a:solidFill>
              <a:latin typeface="Calibri" panose="020F0502020204030204" pitchFamily="34" charset="0"/>
              <a:cs typeface="Calibri" panose="020F0502020204030204" pitchFamily="34" charset="0"/>
            </a:endParaRPr>
          </a:p>
          <a:p>
            <a:r>
              <a:rPr lang="en-US" sz="2000" b="1" dirty="0" smtClean="0">
                <a:solidFill>
                  <a:schemeClr val="tx1"/>
                </a:solidFill>
                <a:latin typeface="Calibri" panose="020F0502020204030204" pitchFamily="34" charset="0"/>
                <a:cs typeface="Calibri" panose="020F0502020204030204" pitchFamily="34" charset="0"/>
              </a:rPr>
              <a:t>2004: Federal Land Recreation Enhancement Act </a:t>
            </a:r>
            <a:endParaRPr lang="en-US" sz="2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8658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0" y="0"/>
          <a:ext cx="9079043" cy="6858000"/>
        </p:xfrm>
        <a:graphic>
          <a:graphicData uri="http://schemas.openxmlformats.org/presentationml/2006/ole">
            <mc:AlternateContent xmlns:mc="http://schemas.openxmlformats.org/markup-compatibility/2006">
              <mc:Choice xmlns:v="urn:schemas-microsoft-com:vml" Requires="v">
                <p:oleObj spid="_x0000_s2058" r:id="rId4" imgW="26006040" imgH="18095040" progId="">
                  <p:embed/>
                </p:oleObj>
              </mc:Choice>
              <mc:Fallback>
                <p:oleObj r:id="rId4" imgW="26006040" imgH="18095040" progId="">
                  <p:embed/>
                  <p:pic>
                    <p:nvPicPr>
                      <p:cNvPr id="4" name="Object 3"/>
                      <p:cNvPicPr/>
                      <p:nvPr/>
                    </p:nvPicPr>
                    <p:blipFill>
                      <a:blip r:embed="rId5"/>
                      <a:stretch>
                        <a:fillRect/>
                      </a:stretch>
                    </p:blipFill>
                    <p:spPr>
                      <a:xfrm>
                        <a:off x="0" y="0"/>
                        <a:ext cx="9079043" cy="6858000"/>
                      </a:xfrm>
                      <a:prstGeom prst="rect">
                        <a:avLst/>
                      </a:prstGeom>
                    </p:spPr>
                  </p:pic>
                </p:oleObj>
              </mc:Fallback>
            </mc:AlternateContent>
          </a:graphicData>
        </a:graphic>
      </p:graphicFrame>
      <p:sp>
        <p:nvSpPr>
          <p:cNvPr id="7" name="Rectangle 6"/>
          <p:cNvSpPr/>
          <p:nvPr/>
        </p:nvSpPr>
        <p:spPr>
          <a:xfrm>
            <a:off x="76200" y="138820"/>
            <a:ext cx="8394469" cy="1015663"/>
          </a:xfrm>
          <a:prstGeom prst="rect">
            <a:avLst/>
          </a:prstGeom>
        </p:spPr>
        <p:txBody>
          <a:bodyPr wrap="square">
            <a:spAutoFit/>
          </a:bodyPr>
          <a:lstStyle/>
          <a:p>
            <a:r>
              <a:rPr lang="en-US" sz="1600" b="1" dirty="0" smtClean="0">
                <a:solidFill>
                  <a:schemeClr val="bg1"/>
                </a:solidFill>
                <a:latin typeface="Calibri" panose="020F0502020204030204" pitchFamily="34" charset="0"/>
                <a:cs typeface="Calibri" panose="020F0502020204030204" pitchFamily="34" charset="0"/>
              </a:rPr>
              <a:t>Public lands don’t just make America and Arizona beautiful…they make us strong. </a:t>
            </a:r>
            <a:r>
              <a:rPr lang="en-US" sz="2800" dirty="0" smtClean="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Sustainable use </a:t>
            </a:r>
            <a:r>
              <a:rPr lang="en-US" sz="1600" b="1" dirty="0" smtClean="0">
                <a:solidFill>
                  <a:schemeClr val="bg1"/>
                </a:solidFill>
                <a:latin typeface="Calibri" panose="020F0502020204030204" pitchFamily="34" charset="0"/>
                <a:cs typeface="Calibri" panose="020F0502020204030204" pitchFamily="34" charset="0"/>
              </a:rPr>
              <a:t>is at the core of what we do </a:t>
            </a:r>
            <a:r>
              <a:rPr lang="en-US" sz="1600" b="1" dirty="0">
                <a:solidFill>
                  <a:schemeClr val="bg1"/>
                </a:solidFill>
                <a:latin typeface="Calibri" panose="020F0502020204030204" pitchFamily="34" charset="0"/>
                <a:cs typeface="Calibri" panose="020F0502020204030204" pitchFamily="34" charset="0"/>
              </a:rPr>
              <a:t>in the </a:t>
            </a:r>
            <a:r>
              <a:rPr lang="en-US" sz="1600" b="1" dirty="0" smtClean="0">
                <a:solidFill>
                  <a:schemeClr val="bg1"/>
                </a:solidFill>
                <a:latin typeface="Calibri" panose="020F0502020204030204" pitchFamily="34" charset="0"/>
                <a:cs typeface="Calibri" panose="020F0502020204030204" pitchFamily="34" charset="0"/>
              </a:rPr>
              <a:t>BLM.  We </a:t>
            </a:r>
            <a:r>
              <a:rPr lang="en-US" sz="1600" b="1" dirty="0">
                <a:solidFill>
                  <a:schemeClr val="bg1"/>
                </a:solidFill>
                <a:latin typeface="Calibri" panose="020F0502020204030204" pitchFamily="34" charset="0"/>
                <a:cs typeface="Calibri" panose="020F0502020204030204" pitchFamily="34" charset="0"/>
              </a:rPr>
              <a:t>believe </a:t>
            </a:r>
            <a:r>
              <a:rPr lang="en-US" sz="1600" b="1" dirty="0" smtClean="0">
                <a:solidFill>
                  <a:schemeClr val="bg1"/>
                </a:solidFill>
                <a:latin typeface="Calibri" panose="020F0502020204030204" pitchFamily="34" charset="0"/>
                <a:cs typeface="Calibri" panose="020F0502020204030204" pitchFamily="34" charset="0"/>
              </a:rPr>
              <a:t>partnership and </a:t>
            </a:r>
            <a:r>
              <a:rPr lang="en-US" sz="1600" b="1" dirty="0">
                <a:solidFill>
                  <a:schemeClr val="bg1"/>
                </a:solidFill>
                <a:latin typeface="Calibri" panose="020F0502020204030204" pitchFamily="34" charset="0"/>
                <a:cs typeface="Calibri" panose="020F0502020204030204" pitchFamily="34" charset="0"/>
              </a:rPr>
              <a:t>inclusion are vital to sustainable public lands.</a:t>
            </a:r>
          </a:p>
        </p:txBody>
      </p:sp>
      <p:sp>
        <p:nvSpPr>
          <p:cNvPr id="8" name="TextBox 7"/>
          <p:cNvSpPr txBox="1"/>
          <p:nvPr/>
        </p:nvSpPr>
        <p:spPr>
          <a:xfrm>
            <a:off x="0" y="1066800"/>
            <a:ext cx="3220077" cy="1600438"/>
          </a:xfrm>
          <a:prstGeom prst="rect">
            <a:avLst/>
          </a:prstGeom>
          <a:noFill/>
        </p:spPr>
        <p:txBody>
          <a:bodyPr wrap="square" rtlCol="0">
            <a:spAutoFit/>
          </a:bodyPr>
          <a:lstStyle/>
          <a:p>
            <a:pPr marL="285750" indent="-285750">
              <a:buFont typeface="Arial" panose="020B0604020202020204" pitchFamily="34" charset="0"/>
              <a:buChar char="•"/>
            </a:pPr>
            <a:endParaRPr lang="en-US" sz="1400" dirty="0" smtClean="0">
              <a:solidFill>
                <a:schemeClr val="bg1"/>
              </a:solidFill>
            </a:endParaRPr>
          </a:p>
          <a:p>
            <a:pPr marL="285750" indent="-285750">
              <a:buFont typeface="Arial" panose="020B0604020202020204" pitchFamily="34" charset="0"/>
              <a:buChar char="•"/>
            </a:pPr>
            <a:endParaRPr lang="en-US" sz="1400" dirty="0" smtClean="0">
              <a:solidFill>
                <a:schemeClr val="bg1"/>
              </a:solidFill>
            </a:endParaRPr>
          </a:p>
          <a:p>
            <a:endParaRPr lang="en-US" sz="1400" dirty="0" smtClean="0">
              <a:solidFill>
                <a:schemeClr val="bg1"/>
              </a:solidFill>
            </a:endParaRPr>
          </a:p>
          <a:p>
            <a:pPr marL="285750" indent="-285750">
              <a:buFont typeface="Arial" panose="020B0604020202020204" pitchFamily="34" charset="0"/>
              <a:buChar char="•"/>
            </a:pPr>
            <a:endParaRPr lang="en-US" sz="1400" dirty="0" smtClean="0">
              <a:solidFill>
                <a:schemeClr val="bg1"/>
              </a:solidFill>
            </a:endParaRPr>
          </a:p>
          <a:p>
            <a:pPr marL="285750" indent="-285750">
              <a:buFont typeface="Arial" panose="020B0604020202020204" pitchFamily="34" charset="0"/>
              <a:buChar char="•"/>
            </a:pPr>
            <a:endParaRPr lang="en-US" sz="1400" dirty="0" smtClean="0">
              <a:solidFill>
                <a:schemeClr val="bg1"/>
              </a:solidFill>
            </a:endParaRPr>
          </a:p>
          <a:p>
            <a:pPr marL="285750" indent="-285750">
              <a:buFont typeface="Arial" panose="020B0604020202020204" pitchFamily="34" charset="0"/>
              <a:buChar char="•"/>
            </a:pPr>
            <a:endParaRPr lang="en-US" sz="1400" dirty="0" smtClean="0">
              <a:solidFill>
                <a:schemeClr val="bg1"/>
              </a:solidFill>
            </a:endParaRPr>
          </a:p>
          <a:p>
            <a:pPr marL="285750" indent="-285750">
              <a:buFont typeface="Arial" panose="020B0604020202020204" pitchFamily="34" charset="0"/>
              <a:buChar char="•"/>
            </a:pPr>
            <a:endParaRPr lang="en-US" sz="1400" dirty="0" smtClean="0">
              <a:solidFill>
                <a:schemeClr val="bg1"/>
              </a:solidFill>
            </a:endParaRPr>
          </a:p>
        </p:txBody>
      </p:sp>
      <p:sp>
        <p:nvSpPr>
          <p:cNvPr id="9" name="TextBox 8"/>
          <p:cNvSpPr txBox="1"/>
          <p:nvPr/>
        </p:nvSpPr>
        <p:spPr>
          <a:xfrm>
            <a:off x="152400" y="3276600"/>
            <a:ext cx="4191000" cy="2185214"/>
          </a:xfrm>
          <a:prstGeom prst="rect">
            <a:avLst/>
          </a:prstGeom>
          <a:solidFill>
            <a:srgbClr val="A9B7C7"/>
          </a:solidFill>
        </p:spPr>
        <p:txBody>
          <a:bodyPr wrap="square" rtlCol="0">
            <a:spAutoFit/>
          </a:bodyPr>
          <a:lstStyle/>
          <a:p>
            <a:pPr algn="ctr"/>
            <a:r>
              <a:rPr lang="en-US" sz="1600" dirty="0" smtClean="0">
                <a:solidFill>
                  <a:srgbClr val="183B6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Industries supported by public lands</a:t>
            </a:r>
          </a:p>
          <a:p>
            <a:pPr marL="285750" indent="-285750">
              <a:buFont typeface="Arial" panose="020B0604020202020204" pitchFamily="34" charset="0"/>
              <a:buChar char="•"/>
            </a:pPr>
            <a:endParaRPr lang="en-US" sz="800"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Ranching</a:t>
            </a: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Mining</a:t>
            </a: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Energy: solar, wind, oil, gas, coal, transmission</a:t>
            </a: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Recreation</a:t>
            </a: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Tourism</a:t>
            </a: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Construction</a:t>
            </a: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Transportation</a:t>
            </a:r>
          </a:p>
          <a:p>
            <a:pPr marL="285750" indent="-285750">
              <a:buFont typeface="Arial" panose="020B0604020202020204" pitchFamily="34" charset="0"/>
              <a:buChar char="•"/>
            </a:pPr>
            <a:r>
              <a:rPr lang="en-US" sz="1400" dirty="0" smtClean="0">
                <a:solidFill>
                  <a:schemeClr val="bg1"/>
                </a:solidFill>
                <a:latin typeface="Calibri" panose="020F0502020204030204" pitchFamily="34" charset="0"/>
                <a:cs typeface="Calibri" panose="020F0502020204030204" pitchFamily="34" charset="0"/>
              </a:rPr>
              <a:t>Entertainment</a:t>
            </a:r>
          </a:p>
        </p:txBody>
      </p:sp>
    </p:spTree>
    <p:extLst>
      <p:ext uri="{BB962C8B-B14F-4D97-AF65-F5344CB8AC3E}">
        <p14:creationId xmlns:p14="http://schemas.microsoft.com/office/powerpoint/2010/main" val="1115751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 name="Rounded Rectangle 6"/>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17"/>
          <p:cNvSpPr txBox="1">
            <a:spLocks/>
          </p:cNvSpPr>
          <p:nvPr/>
        </p:nvSpPr>
        <p:spPr>
          <a:xfrm>
            <a:off x="304800" y="1098087"/>
            <a:ext cx="8423099"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en-US" sz="3600" b="1" u="sng" dirty="0" smtClean="0">
                <a:solidFill>
                  <a:schemeClr val="bg2">
                    <a:lumMod val="40000"/>
                    <a:lumOff val="60000"/>
                  </a:schemeClr>
                </a:solidFill>
              </a:rPr>
              <a:t>Recreation on Public Lands</a:t>
            </a:r>
          </a:p>
        </p:txBody>
      </p:sp>
      <p:sp>
        <p:nvSpPr>
          <p:cNvPr id="8" name="Shape 130"/>
          <p:cNvSpPr txBox="1">
            <a:spLocks/>
          </p:cNvSpPr>
          <p:nvPr/>
        </p:nvSpPr>
        <p:spPr>
          <a:xfrm>
            <a:off x="1066800" y="3303725"/>
            <a:ext cx="7543800" cy="126827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pPr algn="l">
              <a:spcBef>
                <a:spcPts val="0"/>
              </a:spcBef>
            </a:pPr>
            <a:endParaRPr lang="en-US" sz="2400" dirty="0">
              <a:solidFill>
                <a:schemeClr val="bg1"/>
              </a:solidFill>
            </a:endParaRPr>
          </a:p>
        </p:txBody>
      </p:sp>
      <p:sp>
        <p:nvSpPr>
          <p:cNvPr id="11" name="TextBox 10"/>
          <p:cNvSpPr txBox="1"/>
          <p:nvPr/>
        </p:nvSpPr>
        <p:spPr>
          <a:xfrm>
            <a:off x="381000" y="2133600"/>
            <a:ext cx="8534400" cy="3785652"/>
          </a:xfrm>
          <a:prstGeom prst="rect">
            <a:avLst/>
          </a:prstGeom>
          <a:noFill/>
        </p:spPr>
        <p:txBody>
          <a:bodyPr>
            <a:spAutoFit/>
          </a:bodyPr>
          <a:lstStyle/>
          <a:p>
            <a:pPr marL="457200" indent="-457200">
              <a:buFont typeface="Arial" panose="020B0604020202020204" pitchFamily="34" charset="0"/>
              <a:buChar char="•"/>
              <a:defRPr/>
            </a:pPr>
            <a:r>
              <a:rPr lang="en-US" sz="3000" b="1" dirty="0">
                <a:solidFill>
                  <a:schemeClr val="bg1"/>
                </a:solidFill>
                <a:latin typeface="Calibri" panose="020F0502020204030204" pitchFamily="34" charset="0"/>
              </a:rPr>
              <a:t>The </a:t>
            </a:r>
            <a:r>
              <a:rPr lang="en-US" sz="3000" b="1" dirty="0" smtClean="0">
                <a:solidFill>
                  <a:schemeClr val="bg1"/>
                </a:solidFill>
                <a:latin typeface="Calibri" panose="020F0502020204030204" pitchFamily="34" charset="0"/>
              </a:rPr>
              <a:t>BLM's </a:t>
            </a:r>
            <a:r>
              <a:rPr lang="en-US" sz="3000" b="1" dirty="0">
                <a:solidFill>
                  <a:schemeClr val="bg1"/>
                </a:solidFill>
                <a:latin typeface="Calibri" panose="020F0502020204030204" pitchFamily="34" charset="0"/>
              </a:rPr>
              <a:t>recreation resources </a:t>
            </a:r>
            <a:r>
              <a:rPr lang="en-US" sz="3000" b="1" dirty="0" smtClean="0">
                <a:solidFill>
                  <a:schemeClr val="bg1"/>
                </a:solidFill>
                <a:latin typeface="Calibri" panose="020F0502020204030204" pitchFamily="34" charset="0"/>
              </a:rPr>
              <a:t>support </a:t>
            </a:r>
            <a:r>
              <a:rPr lang="en-US" sz="3000" b="1" dirty="0">
                <a:solidFill>
                  <a:schemeClr val="bg1"/>
                </a:solidFill>
                <a:latin typeface="Calibri" panose="020F0502020204030204" pitchFamily="34" charset="0"/>
              </a:rPr>
              <a:t>strong local economies and public land conservation.  </a:t>
            </a:r>
            <a:r>
              <a:rPr lang="en-US" sz="3000" b="1" dirty="0" smtClean="0">
                <a:solidFill>
                  <a:schemeClr val="bg1"/>
                </a:solidFill>
                <a:latin typeface="Calibri" panose="020F0502020204030204" pitchFamily="34" charset="0"/>
              </a:rPr>
              <a:t/>
            </a:r>
            <a:br>
              <a:rPr lang="en-US" sz="3000" b="1" dirty="0" smtClean="0">
                <a:solidFill>
                  <a:schemeClr val="bg1"/>
                </a:solidFill>
                <a:latin typeface="Calibri" panose="020F0502020204030204" pitchFamily="34" charset="0"/>
              </a:rPr>
            </a:br>
            <a:r>
              <a:rPr lang="en-US" sz="3000" b="1" dirty="0" smtClean="0">
                <a:solidFill>
                  <a:schemeClr val="bg1"/>
                </a:solidFill>
                <a:latin typeface="Calibri" panose="020F0502020204030204" pitchFamily="34" charset="0"/>
              </a:rPr>
              <a:t>As </a:t>
            </a:r>
            <a:r>
              <a:rPr lang="en-US" sz="3000" b="1" dirty="0">
                <a:solidFill>
                  <a:schemeClr val="bg1"/>
                </a:solidFill>
                <a:latin typeface="Calibri" panose="020F0502020204030204" pitchFamily="34" charset="0"/>
              </a:rPr>
              <a:t>we work to enhance recreational opportunities for the American family, we strive to remain a good neighbor.  This means respecting how communities use the public lands, as well as including their voices in our management decisions. </a:t>
            </a:r>
            <a:endParaRPr lang="en-US" sz="2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62730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 name="Rounded Rectangle 6"/>
          <p:cNvSpPr/>
          <p:nvPr/>
        </p:nvSpPr>
        <p:spPr>
          <a:xfrm>
            <a:off x="124841" y="1066800"/>
            <a:ext cx="8866759" cy="5105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17"/>
          <p:cNvSpPr txBox="1">
            <a:spLocks/>
          </p:cNvSpPr>
          <p:nvPr/>
        </p:nvSpPr>
        <p:spPr>
          <a:xfrm>
            <a:off x="381000" y="1295400"/>
            <a:ext cx="8423099" cy="572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en-US" sz="3600" b="1" u="sng" dirty="0" smtClean="0">
                <a:solidFill>
                  <a:schemeClr val="bg2">
                    <a:lumMod val="40000"/>
                    <a:lumOff val="60000"/>
                  </a:schemeClr>
                </a:solidFill>
              </a:rPr>
              <a:t>Recreation on Public Lands</a:t>
            </a:r>
          </a:p>
        </p:txBody>
      </p:sp>
      <p:sp>
        <p:nvSpPr>
          <p:cNvPr id="8" name="Shape 130"/>
          <p:cNvSpPr txBox="1">
            <a:spLocks/>
          </p:cNvSpPr>
          <p:nvPr/>
        </p:nvSpPr>
        <p:spPr>
          <a:xfrm>
            <a:off x="1143000" y="3501038"/>
            <a:ext cx="7543800" cy="126827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pPr algn="l">
              <a:spcBef>
                <a:spcPts val="0"/>
              </a:spcBef>
            </a:pPr>
            <a:endParaRPr lang="en-US" sz="2400" dirty="0">
              <a:solidFill>
                <a:schemeClr val="bg1"/>
              </a:solidFill>
            </a:endParaRPr>
          </a:p>
        </p:txBody>
      </p:sp>
      <p:sp>
        <p:nvSpPr>
          <p:cNvPr id="11" name="TextBox 10"/>
          <p:cNvSpPr txBox="1"/>
          <p:nvPr/>
        </p:nvSpPr>
        <p:spPr>
          <a:xfrm>
            <a:off x="457200" y="2330913"/>
            <a:ext cx="8534400" cy="3323987"/>
          </a:xfrm>
          <a:prstGeom prst="rect">
            <a:avLst/>
          </a:prstGeom>
          <a:noFill/>
        </p:spPr>
        <p:txBody>
          <a:bodyPr>
            <a:spAutoFit/>
          </a:bodyPr>
          <a:lstStyle/>
          <a:p>
            <a:pPr marL="457200" indent="-457200">
              <a:buFont typeface="Arial" panose="020B0604020202020204" pitchFamily="34" charset="0"/>
              <a:buChar char="•"/>
              <a:defRPr/>
            </a:pPr>
            <a:r>
              <a:rPr lang="en-US" sz="3000" b="1" dirty="0" smtClean="0">
                <a:solidFill>
                  <a:schemeClr val="bg1"/>
                </a:solidFill>
                <a:latin typeface="Calibri" panose="020F0502020204030204" pitchFamily="34" charset="0"/>
              </a:rPr>
              <a:t>Stay on existing roads and trails — </a:t>
            </a:r>
            <a:r>
              <a:rPr lang="en-US" sz="3000" dirty="0" smtClean="0">
                <a:solidFill>
                  <a:schemeClr val="bg1"/>
                </a:solidFill>
                <a:latin typeface="Calibri" panose="020F0502020204030204" pitchFamily="34" charset="0"/>
              </a:rPr>
              <a:t>all users. </a:t>
            </a:r>
            <a:endParaRPr lang="en-US" sz="3000" dirty="0" smtClean="0">
              <a:solidFill>
                <a:schemeClr val="bg1"/>
              </a:solidFill>
              <a:latin typeface="Calibri" panose="020F0502020204030204" pitchFamily="34" charset="0"/>
            </a:endParaRPr>
          </a:p>
          <a:p>
            <a:pPr marL="457200" indent="-457200">
              <a:buFont typeface="Arial" panose="020B0604020202020204" pitchFamily="34" charset="0"/>
              <a:buChar char="•"/>
              <a:defRPr/>
            </a:pPr>
            <a:endParaRPr lang="en-US" sz="3000" dirty="0" smtClean="0">
              <a:solidFill>
                <a:schemeClr val="bg1"/>
              </a:solidFill>
              <a:latin typeface="Calibri" panose="020F0502020204030204" pitchFamily="34" charset="0"/>
            </a:endParaRPr>
          </a:p>
          <a:p>
            <a:pPr marL="457200" indent="-457200">
              <a:buFont typeface="Arial" panose="020B0604020202020204" pitchFamily="34" charset="0"/>
              <a:buChar char="•"/>
              <a:defRPr/>
            </a:pPr>
            <a:r>
              <a:rPr lang="en-US" sz="3000" b="1" dirty="0" smtClean="0">
                <a:solidFill>
                  <a:schemeClr val="bg1"/>
                </a:solidFill>
                <a:latin typeface="Calibri" panose="020F0502020204030204" pitchFamily="34" charset="0"/>
              </a:rPr>
              <a:t>Cross-country travel — </a:t>
            </a:r>
            <a:r>
              <a:rPr lang="en-US" sz="3000" dirty="0" smtClean="0">
                <a:solidFill>
                  <a:schemeClr val="bg1"/>
                </a:solidFill>
                <a:latin typeface="Calibri" panose="020F0502020204030204" pitchFamily="34" charset="0"/>
              </a:rPr>
              <a:t>allowed for hikers and equestrians, </a:t>
            </a:r>
            <a:r>
              <a:rPr lang="en-US" sz="3000" i="1" dirty="0" smtClean="0">
                <a:solidFill>
                  <a:schemeClr val="bg1"/>
                </a:solidFill>
                <a:latin typeface="Calibri" panose="020F0502020204030204" pitchFamily="34" charset="0"/>
              </a:rPr>
              <a:t>however</a:t>
            </a:r>
            <a:r>
              <a:rPr lang="en-US" sz="3000" dirty="0" smtClean="0">
                <a:solidFill>
                  <a:schemeClr val="bg1"/>
                </a:solidFill>
                <a:latin typeface="Calibri" panose="020F0502020204030204" pitchFamily="34" charset="0"/>
              </a:rPr>
              <a:t> avoid causing new trails to </a:t>
            </a:r>
            <a:r>
              <a:rPr lang="en-US" sz="3000" dirty="0" smtClean="0">
                <a:solidFill>
                  <a:schemeClr val="bg1"/>
                </a:solidFill>
                <a:latin typeface="Calibri" panose="020F0502020204030204" pitchFamily="34" charset="0"/>
              </a:rPr>
              <a:t>develop</a:t>
            </a:r>
            <a:r>
              <a:rPr lang="en-US" sz="3000" dirty="0" smtClean="0">
                <a:solidFill>
                  <a:schemeClr val="bg1"/>
                </a:solidFill>
                <a:latin typeface="Calibri" panose="020F0502020204030204" pitchFamily="34" charset="0"/>
              </a:rPr>
              <a:t>. </a:t>
            </a:r>
          </a:p>
          <a:p>
            <a:pPr marL="457200" indent="-457200">
              <a:buFont typeface="Arial" panose="020B0604020202020204" pitchFamily="34" charset="0"/>
              <a:buChar char="•"/>
              <a:defRPr/>
            </a:pPr>
            <a:endParaRPr lang="en-US" sz="3000" dirty="0">
              <a:solidFill>
                <a:schemeClr val="bg1"/>
              </a:solidFill>
              <a:latin typeface="Calibri" panose="020F0502020204030204" pitchFamily="34" charset="0"/>
            </a:endParaRPr>
          </a:p>
          <a:p>
            <a:pPr marL="457200" indent="-457200">
              <a:buFont typeface="Arial" panose="020B0604020202020204" pitchFamily="34" charset="0"/>
              <a:buChar char="•"/>
              <a:defRPr/>
            </a:pPr>
            <a:r>
              <a:rPr lang="en-US" sz="3000" b="1" dirty="0" smtClean="0">
                <a:solidFill>
                  <a:schemeClr val="bg1"/>
                </a:solidFill>
                <a:latin typeface="Calibri" panose="020F0502020204030204" pitchFamily="34" charset="0"/>
              </a:rPr>
              <a:t>Obey signs and maps</a:t>
            </a:r>
            <a:r>
              <a:rPr lang="en-US" sz="3000" dirty="0" smtClean="0">
                <a:solidFill>
                  <a:schemeClr val="bg1"/>
                </a:solidFill>
                <a:latin typeface="Calibri" panose="020F0502020204030204" pitchFamily="34" charset="0"/>
              </a:rPr>
              <a:t>. </a:t>
            </a:r>
            <a:endParaRPr lang="en-US" sz="2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389859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2092</TotalTime>
  <Words>1652</Words>
  <Application>Microsoft Office PowerPoint</Application>
  <PresentationFormat>On-screen Show (4:3)</PresentationFormat>
  <Paragraphs>158</Paragraphs>
  <Slides>22</Slides>
  <Notes>18</Notes>
  <HiddenSlides>1</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3" baseType="lpstr">
      <vt:lpstr>Arial</vt:lpstr>
      <vt:lpstr>AvantGarde</vt:lpstr>
      <vt:lpstr>Calibri</vt:lpstr>
      <vt:lpstr>Californian FB</vt:lpstr>
      <vt:lpstr>FrankRuehl</vt:lpstr>
      <vt:lpstr>Roboto</vt:lpstr>
      <vt:lpstr>Times New Roman</vt:lpstr>
      <vt:lpstr>Wingdings</vt:lpstr>
      <vt:lpstr>Office Theme</vt:lpstr>
      <vt:lpstr>simple-dark-2</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 Canyon National Recreation Trail</vt:lpstr>
      <vt:lpstr>Black Canyon National Recreation Trail  </vt:lpstr>
      <vt:lpstr>PowerPoint Presentation</vt:lpstr>
      <vt:lpstr>Why Form Partnerships?</vt:lpstr>
      <vt:lpstr>BLM Partnership &amp; Volunteer Projects</vt:lpstr>
      <vt:lpstr>BLM Partnership Projects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Hawes, David R</dc:creator>
  <cp:lastModifiedBy>Hawes, David (Rem) R</cp:lastModifiedBy>
  <cp:revision>120</cp:revision>
  <cp:lastPrinted>2016-12-06T16:39:24Z</cp:lastPrinted>
  <dcterms:modified xsi:type="dcterms:W3CDTF">2018-11-03T04:42:32Z</dcterms:modified>
</cp:coreProperties>
</file>